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7" r:id="rId4"/>
    <p:sldId id="259" r:id="rId5"/>
    <p:sldId id="260" r:id="rId6"/>
    <p:sldId id="261" r:id="rId7"/>
    <p:sldId id="262" r:id="rId8"/>
    <p:sldId id="263" r:id="rId9"/>
    <p:sldId id="267" r:id="rId10"/>
    <p:sldId id="266" r:id="rId11"/>
    <p:sldId id="273" r:id="rId12"/>
    <p:sldId id="265" r:id="rId13"/>
    <p:sldId id="264" r:id="rId14"/>
    <p:sldId id="269" r:id="rId15"/>
    <p:sldId id="272" r:id="rId16"/>
    <p:sldId id="270" r:id="rId17"/>
    <p:sldId id="268" r:id="rId18"/>
    <p:sldId id="271" r:id="rId19"/>
    <p:sldId id="274" r:id="rId20"/>
    <p:sldId id="275" r:id="rId21"/>
    <p:sldId id="276" r:id="rId22"/>
    <p:sldId id="25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3" autoAdjust="0"/>
    <p:restoredTop sz="94737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44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04800"/>
            <a:ext cx="8686800" cy="6324600"/>
          </a:xfrm>
        </p:spPr>
        <p:txBody>
          <a:bodyPr>
            <a:normAutofit lnSpcReduction="10000"/>
          </a:bodyPr>
          <a:lstStyle/>
          <a:p>
            <a:pPr algn="l"/>
            <a:r>
              <a:rPr lang="sr-Cyrl-RS" dirty="0" smtClean="0">
                <a:solidFill>
                  <a:schemeClr val="tx1"/>
                </a:solidFill>
              </a:rPr>
              <a:t>ОШ</a:t>
            </a:r>
            <a:r>
              <a:rPr lang="sr-Cyrl-RS" dirty="0" smtClean="0">
                <a:solidFill>
                  <a:schemeClr val="tx1"/>
                </a:solidFill>
              </a:rPr>
              <a:t>’’Бранко Крсмановић</a:t>
            </a:r>
            <a:r>
              <a:rPr lang="sr-Cyrl-RS" dirty="0" smtClean="0">
                <a:solidFill>
                  <a:schemeClr val="tx1"/>
                </a:solidFill>
              </a:rPr>
              <a:t>’’</a:t>
            </a:r>
          </a:p>
          <a:p>
            <a:pPr algn="l"/>
            <a:r>
              <a:rPr lang="sr-Cyrl-RS" dirty="0" smtClean="0">
                <a:solidFill>
                  <a:schemeClr val="tx1"/>
                </a:solidFill>
              </a:rPr>
              <a:t>Сикирица</a:t>
            </a:r>
          </a:p>
          <a:p>
            <a:pPr algn="l"/>
            <a:endParaRPr lang="sr-Cyrl-RS" dirty="0" smtClean="0">
              <a:solidFill>
                <a:schemeClr val="tx1"/>
              </a:solidFill>
            </a:endParaRPr>
          </a:p>
          <a:p>
            <a:endParaRPr lang="sr-Cyrl-RS" dirty="0" smtClean="0">
              <a:solidFill>
                <a:schemeClr val="tx1"/>
              </a:solidFill>
            </a:endParaRPr>
          </a:p>
          <a:p>
            <a:r>
              <a:rPr lang="sr-Cyrl-RS" sz="4400" b="1" dirty="0" smtClean="0">
                <a:solidFill>
                  <a:schemeClr val="tx1"/>
                </a:solidFill>
              </a:rPr>
              <a:t>ЗДРАВИ </a:t>
            </a:r>
            <a:r>
              <a:rPr lang="sr-Cyrl-RS" sz="4400" b="1" dirty="0" smtClean="0">
                <a:solidFill>
                  <a:schemeClr val="tx1"/>
                </a:solidFill>
              </a:rPr>
              <a:t>СТИЛОВИ ЖИВОТА</a:t>
            </a:r>
            <a:endParaRPr lang="sr-Cyrl-RS" sz="2000" b="1" dirty="0" smtClean="0">
              <a:solidFill>
                <a:schemeClr val="tx1"/>
              </a:solidFill>
            </a:endParaRPr>
          </a:p>
          <a:p>
            <a:endParaRPr lang="sr-Cyrl-RS" sz="4400" dirty="0" smtClean="0">
              <a:solidFill>
                <a:schemeClr val="tx1"/>
              </a:solidFill>
            </a:endParaRPr>
          </a:p>
          <a:p>
            <a:r>
              <a:rPr lang="sr-Cyrl-RS" dirty="0" smtClean="0">
                <a:solidFill>
                  <a:schemeClr val="tx1"/>
                </a:solidFill>
              </a:rPr>
              <a:t>-истраживање-</a:t>
            </a:r>
          </a:p>
          <a:p>
            <a:endParaRPr lang="sr-Cyrl-RS" dirty="0" smtClean="0">
              <a:solidFill>
                <a:schemeClr val="tx1"/>
              </a:solidFill>
            </a:endParaRPr>
          </a:p>
          <a:p>
            <a:endParaRPr lang="sr-Cyrl-RS" dirty="0" smtClean="0">
              <a:solidFill>
                <a:schemeClr val="tx1"/>
              </a:solidFill>
            </a:endParaRPr>
          </a:p>
          <a:p>
            <a:r>
              <a:rPr lang="sr-Cyrl-RS" sz="2800" dirty="0" smtClean="0">
                <a:solidFill>
                  <a:schemeClr val="tx1"/>
                </a:solidFill>
              </a:rPr>
              <a:t>Аутор, В.Јевтић-психолог</a:t>
            </a:r>
          </a:p>
          <a:p>
            <a:r>
              <a:rPr lang="sr-Cyrl-RS" sz="2800" dirty="0" smtClean="0">
                <a:solidFill>
                  <a:schemeClr val="tx1"/>
                </a:solidFill>
              </a:rPr>
              <a:t>у сарадњи са: В.Јанићијевић-педагог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4" name="Слика 3" descr="OS BRANKO KRSMANOVIC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6600" y="457200"/>
            <a:ext cx="1371600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/>
          <a:lstStyle/>
          <a:p>
            <a:pPr algn="ctr">
              <a:buNone/>
            </a:pPr>
            <a:endParaRPr lang="sr-Cyrl-RS" sz="1000" b="1" dirty="0" smtClean="0"/>
          </a:p>
          <a:p>
            <a:pPr algn="ctr">
              <a:buNone/>
            </a:pPr>
            <a:r>
              <a:rPr lang="sr-Cyrl-RS" sz="4000" b="1" dirty="0" smtClean="0"/>
              <a:t>КОРИШЋЕНИ </a:t>
            </a:r>
            <a:r>
              <a:rPr lang="sr-Latn-CS" sz="4000" b="1" dirty="0" smtClean="0"/>
              <a:t>ИНСТРУМЕНТИ</a:t>
            </a:r>
            <a:endParaRPr lang="en-US" sz="4000" dirty="0" smtClean="0"/>
          </a:p>
          <a:p>
            <a:r>
              <a:rPr lang="sr-Cyrl-CS" dirty="0" smtClean="0"/>
              <a:t> </a:t>
            </a:r>
            <a:r>
              <a:rPr lang="sr-Cyrl-CS" u="sng" dirty="0" smtClean="0"/>
              <a:t>УПИТНИК</a:t>
            </a:r>
            <a:r>
              <a:rPr lang="sr-Cyrl-CS" dirty="0" smtClean="0"/>
              <a:t> (СКАЛА ТВРДЊИ) </a:t>
            </a:r>
            <a:r>
              <a:rPr lang="sr-Cyrl-CS" u="sng" dirty="0" smtClean="0"/>
              <a:t>И ТЕСТ ЗНАЊА</a:t>
            </a:r>
            <a:r>
              <a:rPr lang="sr-Cyrl-CS" dirty="0" smtClean="0"/>
              <a:t> (ПИТАЊА СА ВИШЕСТРУКИМ ОДГОВОРИМА) </a:t>
            </a:r>
            <a:endParaRPr lang="en-US" dirty="0" smtClean="0"/>
          </a:p>
          <a:p>
            <a:pPr algn="ctr">
              <a:buNone/>
            </a:pPr>
            <a:endParaRPr lang="sr-Cyrl-RS" sz="1800" b="1" dirty="0" smtClean="0"/>
          </a:p>
          <a:p>
            <a:pPr algn="ctr">
              <a:buNone/>
            </a:pPr>
            <a:endParaRPr lang="sr-Cyrl-RS" sz="1800" b="1" dirty="0" smtClean="0"/>
          </a:p>
          <a:p>
            <a:pPr algn="ctr">
              <a:buNone/>
            </a:pPr>
            <a:r>
              <a:rPr lang="sr-Latn-CS" sz="4000" b="1" dirty="0" smtClean="0"/>
              <a:t>УЗОРАК </a:t>
            </a:r>
            <a:endParaRPr lang="sr-Cyrl-CS" sz="4000" dirty="0" smtClean="0"/>
          </a:p>
          <a:p>
            <a:r>
              <a:rPr lang="sr-Cyrl-CS" dirty="0" smtClean="0"/>
              <a:t>УЧЕНИЦИ 7. И </a:t>
            </a:r>
            <a:r>
              <a:rPr lang="sr-Cyrl-CS" dirty="0" err="1" smtClean="0"/>
              <a:t>8.РАЗРЕДА</a:t>
            </a:r>
            <a:r>
              <a:rPr lang="sr-Cyrl-CS" dirty="0" smtClean="0"/>
              <a:t>  (150 ученика) </a:t>
            </a:r>
            <a:endParaRPr lang="en-US" dirty="0" smtClean="0"/>
          </a:p>
          <a:p>
            <a:r>
              <a:rPr lang="sr-Cyrl-CS" dirty="0" smtClean="0"/>
              <a:t>КОНТРОЛНА ГРУПА ЗА ИСПИТИВАЊЕ  ВАЉАНОСТИ ИНСТРУМЕНАТА  - УЧЕНИЦИ </a:t>
            </a:r>
            <a:r>
              <a:rPr lang="sr-Cyrl-CS" dirty="0" err="1" smtClean="0"/>
              <a:t>6.РАЗРЕДА</a:t>
            </a:r>
            <a:r>
              <a:rPr lang="sr-Cyrl-CS" dirty="0" smtClean="0"/>
              <a:t> (30 ученика)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лика 4" descr="20180503_1315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381000"/>
            <a:ext cx="2571750" cy="3048000"/>
          </a:xfrm>
          <a:prstGeom prst="rect">
            <a:avLst/>
          </a:prstGeom>
        </p:spPr>
      </p:pic>
      <p:pic>
        <p:nvPicPr>
          <p:cNvPr id="6" name="Слика 5" descr="20180503_13152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29000" y="2819400"/>
            <a:ext cx="2514600" cy="3429000"/>
          </a:xfrm>
          <a:prstGeom prst="rect">
            <a:avLst/>
          </a:prstGeom>
        </p:spPr>
      </p:pic>
      <p:pic>
        <p:nvPicPr>
          <p:cNvPr id="7" name="Слика 6" descr="20180503_131538.jpg"/>
          <p:cNvPicPr>
            <a:picLocks noChangeAspect="1"/>
          </p:cNvPicPr>
          <p:nvPr/>
        </p:nvPicPr>
        <p:blipFill>
          <a:blip r:embed="rId4" cstate="print"/>
          <a:srcRect b="10000"/>
          <a:stretch>
            <a:fillRect/>
          </a:stretch>
        </p:blipFill>
        <p:spPr>
          <a:xfrm>
            <a:off x="6172200" y="2819400"/>
            <a:ext cx="2576533" cy="3429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81000" y="3962400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600" b="1" dirty="0" smtClean="0"/>
              <a:t>Упитник за ученике</a:t>
            </a:r>
            <a:endParaRPr lang="en-US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114800" y="20574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600" b="1" dirty="0" smtClean="0"/>
              <a:t>Тест знања</a:t>
            </a: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94360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sr-Latn-CS" sz="4700" b="1" dirty="0" smtClean="0"/>
              <a:t>ВРСТА АНАЛИЗЕ</a:t>
            </a:r>
            <a:r>
              <a:rPr lang="sr-Cyrl-CS" sz="4700" dirty="0" smtClean="0"/>
              <a:t> </a:t>
            </a:r>
            <a:endParaRPr lang="en-US" sz="4700" dirty="0" smtClean="0"/>
          </a:p>
          <a:p>
            <a:r>
              <a:rPr lang="sr-Cyrl-CS" dirty="0" smtClean="0"/>
              <a:t>КВАНТИТАТИВНА:  пребројавање одговора на упитницима и тестовима и рачунање процената </a:t>
            </a:r>
          </a:p>
          <a:p>
            <a:pPr>
              <a:buNone/>
            </a:pPr>
            <a:endParaRPr lang="en-US" dirty="0" smtClean="0"/>
          </a:p>
          <a:p>
            <a:r>
              <a:rPr lang="sr-Cyrl-CS" dirty="0" smtClean="0"/>
              <a:t>КВАЛИТАТИВНА:  анализа </a:t>
            </a:r>
            <a:r>
              <a:rPr lang="sr-Cyrl-CS" dirty="0" err="1" smtClean="0"/>
              <a:t>значајности</a:t>
            </a:r>
            <a:r>
              <a:rPr lang="sr-Cyrl-CS" dirty="0" smtClean="0"/>
              <a:t> разлика у односу на независне </a:t>
            </a:r>
            <a:r>
              <a:rPr lang="sr-Cyrl-CS" dirty="0" err="1" smtClean="0"/>
              <a:t>варијабле</a:t>
            </a:r>
            <a:r>
              <a:rPr lang="sr-Cyrl-CS" dirty="0" smtClean="0"/>
              <a:t>, процена могућности за унапређење дате области, осмишљавање плана акције (предузимање мера)</a:t>
            </a:r>
            <a:endParaRPr lang="en-US" dirty="0" smtClean="0"/>
          </a:p>
          <a:p>
            <a:pPr>
              <a:buNone/>
            </a:pPr>
            <a:r>
              <a:rPr lang="sr-Cyrl-CS" b="1" dirty="0" smtClean="0"/>
              <a:t> </a:t>
            </a:r>
            <a:endParaRPr lang="en-US" sz="1600" dirty="0" smtClean="0"/>
          </a:p>
          <a:p>
            <a:pPr algn="ctr">
              <a:buNone/>
            </a:pPr>
            <a:r>
              <a:rPr lang="sr-Latn-CS" sz="4700" b="1" dirty="0" smtClean="0"/>
              <a:t>КЉУЧНЕ РЕЧИ</a:t>
            </a:r>
            <a:endParaRPr lang="en-US" sz="4700" dirty="0" smtClean="0"/>
          </a:p>
          <a:p>
            <a:r>
              <a:rPr lang="sr-Latn-CS" dirty="0" smtClean="0"/>
              <a:t>ФИЗИЧКА АКТИВНОСТ, ИСХРАНА, ПСИХОАКТИВНЕ СУПСТАНЦЕ, ПРЕВАЗИЛАЖЕЊЕ СТРЕСА, КОМУНИКАЦИЈА, ЗДРАВЉЕ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533400" y="1295400"/>
            <a:ext cx="8229600" cy="2590800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Р</a:t>
            </a:r>
            <a:r>
              <a:rPr lang="sr-Cyrl-RS" b="1" u="sng" dirty="0" smtClean="0"/>
              <a:t>ЕЗУЛТАТИ АНАЛИЗЕ УПИТНИКА И ТЕСТА ЗНАЊА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ела 1"/>
          <p:cNvGraphicFramePr>
            <a:graphicFrameLocks noGrp="1"/>
          </p:cNvGraphicFramePr>
          <p:nvPr/>
        </p:nvGraphicFramePr>
        <p:xfrm>
          <a:off x="-1" y="0"/>
          <a:ext cx="9144001" cy="7389727"/>
        </p:xfrm>
        <a:graphic>
          <a:graphicData uri="http://schemas.openxmlformats.org/drawingml/2006/table">
            <a:tbl>
              <a:tblPr/>
              <a:tblGrid>
                <a:gridCol w="1644899"/>
                <a:gridCol w="3811702"/>
                <a:gridCol w="3687400"/>
              </a:tblGrid>
              <a:tr h="7210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800" b="1" dirty="0" err="1" smtClean="0">
                          <a:latin typeface="Calibri"/>
                          <a:ea typeface="Calibri"/>
                          <a:cs typeface="Times New Roman"/>
                        </a:rPr>
                        <a:t>Понашање</a:t>
                      </a:r>
                      <a:r>
                        <a:rPr lang="en-US" sz="20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Calibri"/>
                          <a:ea typeface="Calibri"/>
                          <a:cs typeface="Times New Roman"/>
                        </a:rPr>
                        <a:t>Знање</a:t>
                      </a: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 о </a:t>
                      </a:r>
                      <a:r>
                        <a:rPr lang="en-US" sz="2000" b="1" dirty="0" err="1">
                          <a:latin typeface="Calibri"/>
                          <a:ea typeface="Calibri"/>
                          <a:cs typeface="Times New Roman"/>
                        </a:rPr>
                        <a:t>здравим</a:t>
                      </a: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Calibri"/>
                          <a:ea typeface="Calibri"/>
                          <a:cs typeface="Times New Roman"/>
                        </a:rPr>
                        <a:t>стиловима</a:t>
                      </a: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Calibri"/>
                          <a:ea typeface="Calibri"/>
                          <a:cs typeface="Times New Roman"/>
                        </a:rPr>
                        <a:t>живота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438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20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 smtClean="0">
                          <a:latin typeface="Calibri"/>
                          <a:ea typeface="Calibri"/>
                          <a:cs typeface="Times New Roman"/>
                        </a:rPr>
                        <a:t>ФИЗИЧКА </a:t>
                      </a:r>
                      <a:r>
                        <a:rPr lang="en-US" sz="2200" b="1" dirty="0">
                          <a:latin typeface="Calibri"/>
                          <a:ea typeface="Calibri"/>
                          <a:cs typeface="Times New Roman"/>
                        </a:rPr>
                        <a:t>АКТИВНОСТ</a:t>
                      </a:r>
                      <a:endParaRPr lang="en-US" sz="2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34 %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ученика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избегава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физичке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активности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34 %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ученика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често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проводи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време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у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кући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уз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књиге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музику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и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друштво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85 %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ученика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проводи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слободно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време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уз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компјутер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и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тв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82 %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ученика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помаже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у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кућним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пословима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76 %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ученика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практикује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шетње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и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спортске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игре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у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слободно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време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74 %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ученика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зна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добробити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физичких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активности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37 %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ученика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зна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колико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дневно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треба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вежбати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42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 smtClean="0">
                          <a:latin typeface="Calibri"/>
                          <a:ea typeface="Calibri"/>
                          <a:cs typeface="Times New Roman"/>
                        </a:rPr>
                        <a:t>Две</a:t>
                      </a: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трећине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ученика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се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рекреативно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бави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неким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спортом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(у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то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је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уврштен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и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фолклор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којим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се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бави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latin typeface="Calibri"/>
                          <a:ea typeface="Calibri"/>
                          <a:cs typeface="Times New Roman"/>
                        </a:rPr>
                        <a:t>ве</a:t>
                      </a:r>
                      <a:r>
                        <a:rPr lang="sr-Cyrl-RS" sz="1600" b="1" dirty="0" smtClean="0">
                          <a:latin typeface="Calibri"/>
                          <a:ea typeface="Calibri"/>
                          <a:cs typeface="Times New Roman"/>
                        </a:rPr>
                        <a:t>ћи</a:t>
                      </a: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број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ученика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наше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школе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).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Трећина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ученика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која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је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означила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се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не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бави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активно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спортом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избегава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физичке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активности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што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важи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и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за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часове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Физичког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васпитања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Исти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ученици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често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проводе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слободно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време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у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кући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уз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музику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књиге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компјутер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или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тв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. И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ученици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који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су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физички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активни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признају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доста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времена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проводе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уз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компјутер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и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тв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Како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је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проценат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ученика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којима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су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познате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добробити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физичких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активности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већи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од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броја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ученика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који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се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активно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баве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неким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од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спортова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постоје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ученици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који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поседују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потребна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знања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али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се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не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понашају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у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складу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са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њима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600" b="1" dirty="0" smtClean="0">
                          <a:latin typeface="Calibri"/>
                          <a:ea typeface="Calibri"/>
                          <a:cs typeface="Times New Roman"/>
                        </a:rPr>
                        <a:t>Мали</a:t>
                      </a: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број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ученика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зна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колико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се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latin typeface="+mn-lt"/>
                          <a:ea typeface="Calibri"/>
                          <a:cs typeface="Times New Roman"/>
                        </a:rPr>
                        <a:t>вежбања</a:t>
                      </a:r>
                      <a:r>
                        <a:rPr lang="sr-Cyrl-RS" sz="1600" b="1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latin typeface="Calibri"/>
                          <a:ea typeface="Calibri"/>
                          <a:cs typeface="Times New Roman"/>
                        </a:rPr>
                        <a:t>препоручује</a:t>
                      </a: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latin typeface="Calibri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дневном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и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недељном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нивоу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ела 1"/>
          <p:cNvGraphicFramePr>
            <a:graphicFrameLocks noGrp="1"/>
          </p:cNvGraphicFramePr>
          <p:nvPr/>
        </p:nvGraphicFramePr>
        <p:xfrm>
          <a:off x="0" y="0"/>
          <a:ext cx="9144000" cy="6964680"/>
        </p:xfrm>
        <a:graphic>
          <a:graphicData uri="http://schemas.openxmlformats.org/drawingml/2006/table">
            <a:tbl>
              <a:tblPr/>
              <a:tblGrid>
                <a:gridCol w="1447800"/>
                <a:gridCol w="4029234"/>
                <a:gridCol w="3666966"/>
              </a:tblGrid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Calibri"/>
                          <a:ea typeface="Calibri"/>
                          <a:cs typeface="Times New Roman"/>
                        </a:rPr>
                        <a:t>Понашање</a:t>
                      </a: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Calibri"/>
                          <a:ea typeface="Calibri"/>
                          <a:cs typeface="Times New Roman"/>
                        </a:rPr>
                        <a:t>Знање</a:t>
                      </a: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 о </a:t>
                      </a:r>
                      <a:r>
                        <a:rPr lang="en-US" sz="2000" b="1" dirty="0" err="1">
                          <a:latin typeface="Calibri"/>
                          <a:ea typeface="Calibri"/>
                          <a:cs typeface="Times New Roman"/>
                        </a:rPr>
                        <a:t>здравим</a:t>
                      </a: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Calibri"/>
                          <a:ea typeface="Calibri"/>
                          <a:cs typeface="Times New Roman"/>
                        </a:rPr>
                        <a:t>стиловима</a:t>
                      </a: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Calibri"/>
                          <a:ea typeface="Calibri"/>
                          <a:cs typeface="Times New Roman"/>
                        </a:rPr>
                        <a:t>живота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373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RS" sz="2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RS" sz="2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RS" sz="2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RS" sz="2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RS" sz="2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RS" sz="2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latin typeface="Calibri"/>
                          <a:ea typeface="Calibri"/>
                          <a:cs typeface="Times New Roman"/>
                        </a:rPr>
                        <a:t>НАЧИН </a:t>
                      </a: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ИСХРАНЕ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Рибу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чешће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конзумира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13 %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ученика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Грицкалице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слаткише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и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сокове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98 %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ученика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користи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редовно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Пљескавице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пице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и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сендвиче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98 %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ученика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редовно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конзумира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Кувано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поврће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17 %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ученика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редовно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једе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Доручкује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пре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поласка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у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школу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13 %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ученика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Пет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оброка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дневно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има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70 %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ученика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Свеже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воће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и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поврће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68 %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ученика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једе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често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71 %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ученика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зна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колики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је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значај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исхране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за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здравље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85 %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ученика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зна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свакодневно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треба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јести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воће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и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поврће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56 %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зна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треба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доручковати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пре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поласка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у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школу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34 %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мисли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је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битна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количина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хране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, а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не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број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оброка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и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квалитет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хране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50 %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зна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шта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је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анорексија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85 %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зна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кад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се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примењује</a:t>
                      </a: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400" b="1" dirty="0" err="1">
                          <a:latin typeface="Calibri"/>
                          <a:ea typeface="Calibri"/>
                          <a:cs typeface="Times New Roman"/>
                        </a:rPr>
                        <a:t>дијета</a:t>
                      </a:r>
                      <a:endParaRPr lang="en-U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828" marR="5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04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500" b="1" dirty="0" smtClean="0">
                          <a:latin typeface="Calibri"/>
                          <a:ea typeface="Calibri"/>
                          <a:cs typeface="Times New Roman"/>
                        </a:rPr>
                        <a:t>        </a:t>
                      </a:r>
                      <a:r>
                        <a:rPr lang="en-US" sz="1500" b="1" dirty="0" err="1" smtClean="0">
                          <a:latin typeface="Calibri"/>
                          <a:ea typeface="Calibri"/>
                          <a:cs typeface="Times New Roman"/>
                        </a:rPr>
                        <a:t>Одговори</a:t>
                      </a:r>
                      <a:r>
                        <a:rPr lang="en-US" sz="15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ученика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јасно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показују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је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исхрана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већине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ученика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неправилна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и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ризична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по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њихово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здравље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гледано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дужи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временски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период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Обзиром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98 %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ученика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у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исхрани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користе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нездраву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брзу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храну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слаткише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грицкалице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и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сокове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јасно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је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не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поседују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у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довољној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мери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потребне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информације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о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штетности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и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квалитету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тих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намирница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500" b="1" dirty="0" smtClean="0">
                          <a:latin typeface="Calibri"/>
                          <a:ea typeface="Calibri"/>
                          <a:cs typeface="Times New Roman"/>
                        </a:rPr>
                        <a:t>        </a:t>
                      </a:r>
                      <a:r>
                        <a:rPr lang="en-US" sz="1500" b="1" dirty="0" err="1" smtClean="0">
                          <a:latin typeface="Calibri"/>
                          <a:ea typeface="Calibri"/>
                          <a:cs typeface="Times New Roman"/>
                        </a:rPr>
                        <a:t>Намирнице</a:t>
                      </a:r>
                      <a:r>
                        <a:rPr lang="en-US" sz="15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које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су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здраве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и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препоручују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се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у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исхрани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нису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довољно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заступљене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код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наших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ученика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посебно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риба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и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кувано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поврће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).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Ситуација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је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нешто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боља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кад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се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ради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о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воћу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две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трећине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ученике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једе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воће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често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).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Добробити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доручка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схвата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више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од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половине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ученика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али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само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13 %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то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и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практикује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Највећа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заблуда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код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ученика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је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веровање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је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битнија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количина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хране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од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квалитета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и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броја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оброка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присутно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код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трећине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ученика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).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Лоше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навике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у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исхрани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су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у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великој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мери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присутне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код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ученика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што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указује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и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потребу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сарадње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са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родитељима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у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циљу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постизања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промена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у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понашању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и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кориговања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500" b="1" dirty="0" smtClean="0">
                          <a:latin typeface="Calibri"/>
                          <a:ea typeface="Calibri"/>
                          <a:cs typeface="Times New Roman"/>
                        </a:rPr>
                        <a:t>лоших</a:t>
                      </a:r>
                      <a:r>
                        <a:rPr lang="sr-Cyrl-RS" sz="15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 smtClean="0">
                          <a:latin typeface="Calibri"/>
                          <a:ea typeface="Calibri"/>
                          <a:cs typeface="Times New Roman"/>
                        </a:rPr>
                        <a:t>навика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које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у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великој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мери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потичу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од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500" b="1" dirty="0" err="1">
                          <a:latin typeface="Calibri"/>
                          <a:ea typeface="Calibri"/>
                          <a:cs typeface="Times New Roman"/>
                        </a:rPr>
                        <a:t>куће</a:t>
                      </a:r>
                      <a:r>
                        <a:rPr lang="en-US" sz="1500" b="1" dirty="0">
                          <a:latin typeface="Calibri"/>
                          <a:ea typeface="Calibri"/>
                          <a:cs typeface="Times New Roman"/>
                        </a:rPr>
                        <a:t> и </a:t>
                      </a:r>
                      <a:r>
                        <a:rPr lang="sr-Cyrl-RS" sz="1500" b="1" dirty="0" smtClean="0">
                          <a:latin typeface="Calibri"/>
                          <a:ea typeface="Calibri"/>
                          <a:cs typeface="Times New Roman"/>
                        </a:rPr>
                        <a:t>из </a:t>
                      </a:r>
                      <a:r>
                        <a:rPr lang="en-US" sz="1500" b="1" dirty="0" err="1" smtClean="0">
                          <a:latin typeface="Calibri"/>
                          <a:ea typeface="Calibri"/>
                          <a:cs typeface="Times New Roman"/>
                        </a:rPr>
                        <a:t>породице</a:t>
                      </a:r>
                      <a:r>
                        <a:rPr lang="en-US" sz="1500" dirty="0"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</a:p>
                  </a:txBody>
                  <a:tcPr marL="57828" marR="5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ела 3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/>
              <a:tblGrid>
                <a:gridCol w="1905000"/>
                <a:gridCol w="3572035"/>
                <a:gridCol w="3666965"/>
              </a:tblGrid>
              <a:tr h="866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Calibri"/>
                          <a:ea typeface="Calibri"/>
                          <a:cs typeface="Times New Roman"/>
                        </a:rPr>
                        <a:t>Понашање</a:t>
                      </a: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Calibri"/>
                          <a:ea typeface="Calibri"/>
                          <a:cs typeface="Times New Roman"/>
                        </a:rPr>
                        <a:t>Знање</a:t>
                      </a: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 о </a:t>
                      </a:r>
                      <a:r>
                        <a:rPr lang="en-US" sz="2400" b="1" dirty="0" err="1">
                          <a:latin typeface="Calibri"/>
                          <a:ea typeface="Calibri"/>
                          <a:cs typeface="Times New Roman"/>
                        </a:rPr>
                        <a:t>здравим</a:t>
                      </a: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Calibri"/>
                          <a:ea typeface="Calibri"/>
                          <a:cs typeface="Times New Roman"/>
                        </a:rPr>
                        <a:t>стиловима</a:t>
                      </a: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Calibri"/>
                          <a:ea typeface="Calibri"/>
                          <a:cs typeface="Times New Roman"/>
                        </a:rPr>
                        <a:t>живота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534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RS" sz="1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RS" sz="1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RS" sz="1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RS" sz="1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RS" sz="1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RS" sz="1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RS" sz="1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RS" sz="1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RS" sz="1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КОРИШЋЕЊЕ 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ПСИХОАКТИВНИХ СУПСТАНЦИ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Енергетска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пића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конзумирало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56,5 %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ученика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Алкохол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конзумирало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 47 %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ученика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Цигарету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запали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 7,8 %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ученика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1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ученик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заокружио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користи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лаке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дроге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51 %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ученика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зна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шта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је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зависност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96 %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ученика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не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зна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критеријуме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зависности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50 %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ученика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не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зна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која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су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све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понашања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ризична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кад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је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у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питању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алкохол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65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800" b="1" dirty="0" smtClean="0">
                          <a:latin typeface="Calibri"/>
                          <a:ea typeface="Calibri"/>
                          <a:cs typeface="Times New Roman"/>
                        </a:rPr>
                        <a:t>        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О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психоактивним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супстанцама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њиховој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примени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и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штетности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знање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ученика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није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задовољавајућем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нивоу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Истовремено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ученици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у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понашању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нису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довољно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опрезни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и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одговорни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endParaRPr lang="sr-Cyrl-R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800" b="1" dirty="0" smtClean="0">
                          <a:latin typeface="Calibri"/>
                          <a:ea typeface="Calibri"/>
                          <a:cs typeface="Times New Roman"/>
                        </a:rPr>
                        <a:t>        </a:t>
                      </a:r>
                      <a:r>
                        <a:rPr lang="en-US" sz="1800" b="1" dirty="0" err="1" smtClean="0">
                          <a:latin typeface="Calibri"/>
                          <a:ea typeface="Calibri"/>
                          <a:cs typeface="Times New Roman"/>
                        </a:rPr>
                        <a:t>Више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од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половине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ученика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не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увиђа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штетност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енергетских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напитака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што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важи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и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за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њихове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родитеље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који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800" b="1" dirty="0" smtClean="0">
                          <a:latin typeface="Calibri"/>
                          <a:ea typeface="Calibri"/>
                          <a:cs typeface="Times New Roman"/>
                        </a:rPr>
                        <a:t>их чине доступним за ученике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endParaRPr lang="sr-Cyrl-R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800" b="1" dirty="0" smtClean="0">
                          <a:latin typeface="Calibri"/>
                          <a:ea typeface="Calibri"/>
                          <a:cs typeface="Times New Roman"/>
                        </a:rPr>
                        <a:t>       </a:t>
                      </a:r>
                      <a:r>
                        <a:rPr lang="en-US" sz="1800" b="1" dirty="0" err="1" smtClean="0">
                          <a:latin typeface="Calibri"/>
                          <a:ea typeface="Calibri"/>
                          <a:cs typeface="Times New Roman"/>
                        </a:rPr>
                        <a:t>Алкохол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је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конзумирала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скоро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половина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ученика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, а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већина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њих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не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увиђа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начин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који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се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ствара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зависност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и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не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знају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који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су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критеријуми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зависности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ела 3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/>
              <a:tblGrid>
                <a:gridCol w="2209800"/>
                <a:gridCol w="3267235"/>
                <a:gridCol w="3666965"/>
              </a:tblGrid>
              <a:tr h="8984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Calibri"/>
                          <a:ea typeface="Calibri"/>
                          <a:cs typeface="Times New Roman"/>
                        </a:rPr>
                        <a:t>Понашање</a:t>
                      </a: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latin typeface="Calibri"/>
                          <a:ea typeface="Calibri"/>
                          <a:cs typeface="Times New Roman"/>
                        </a:rPr>
                        <a:t>Знање</a:t>
                      </a: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 о </a:t>
                      </a:r>
                      <a:r>
                        <a:rPr lang="en-US" sz="2400" b="1" dirty="0" err="1">
                          <a:latin typeface="Calibri"/>
                          <a:ea typeface="Calibri"/>
                          <a:cs typeface="Times New Roman"/>
                        </a:rPr>
                        <a:t>здравим</a:t>
                      </a: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Calibri"/>
                          <a:ea typeface="Calibri"/>
                          <a:cs typeface="Times New Roman"/>
                        </a:rPr>
                        <a:t>стиловима</a:t>
                      </a:r>
                      <a:r>
                        <a:rPr lang="en-US" sz="24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Calibri"/>
                          <a:ea typeface="Calibri"/>
                          <a:cs typeface="Times New Roman"/>
                        </a:rPr>
                        <a:t>живота</a:t>
                      </a:r>
                      <a:endParaRPr lang="en-US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2566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RS" sz="1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RS" sz="1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RS" sz="1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RS" sz="1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RS" sz="1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RS" sz="1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RS" sz="1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RS" sz="1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RS" sz="14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latin typeface="Calibri"/>
                          <a:ea typeface="Calibri"/>
                          <a:cs typeface="Times New Roman"/>
                        </a:rPr>
                        <a:t>СПОСОБНОСТ </a:t>
                      </a: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ПРЕВАЗИЛАЖЕЊА СТРЕСА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Одлазак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спавање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до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22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часа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код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30 %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ученика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Бурне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реакције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''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нервирање</a:t>
                      </a: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'')</a:t>
                      </a:r>
                      <a:r>
                        <a:rPr lang="sr-Cyrl-RS" sz="16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latin typeface="Calibri"/>
                          <a:ea typeface="Calibri"/>
                          <a:cs typeface="Times New Roman"/>
                        </a:rPr>
                        <a:t>код</a:t>
                      </a: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62 %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ученика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600" b="1" dirty="0" err="1" smtClean="0">
                          <a:latin typeface="Calibri"/>
                          <a:ea typeface="Calibri"/>
                          <a:cs typeface="Times New Roman"/>
                        </a:rPr>
                        <a:t>понекад</a:t>
                      </a: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или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често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План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учења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прави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37 %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ученика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Спава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најмање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8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сати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50 %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ученика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Због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проблема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се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повлачи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у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себе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44%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 err="1">
                          <a:latin typeface="Calibri"/>
                          <a:ea typeface="Calibri"/>
                          <a:cs typeface="Times New Roman"/>
                        </a:rPr>
                        <a:t>Већина</a:t>
                      </a: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b="1" i="1" dirty="0" smtClean="0">
                          <a:latin typeface="Calibri"/>
                          <a:ea typeface="Calibri"/>
                          <a:cs typeface="Times New Roman"/>
                        </a:rPr>
                        <a:t> испитаних  ученика</a:t>
                      </a:r>
                      <a:r>
                        <a:rPr lang="sr-Cyrl-RS" sz="1600" b="1" i="1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i="1" dirty="0" err="1" smtClean="0">
                          <a:latin typeface="Calibri"/>
                          <a:ea typeface="Calibri"/>
                          <a:cs typeface="Times New Roman"/>
                        </a:rPr>
                        <a:t>зна</a:t>
                      </a: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шта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је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одмор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и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шта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треба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чинити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кад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имамо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 smtClean="0">
                          <a:latin typeface="Calibri"/>
                          <a:ea typeface="Calibri"/>
                          <a:cs typeface="Times New Roman"/>
                        </a:rPr>
                        <a:t>проблеме</a:t>
                      </a:r>
                      <a:endParaRPr lang="sr-Cyrl-RS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i="1" dirty="0" err="1">
                          <a:latin typeface="Calibri"/>
                          <a:ea typeface="Calibri"/>
                          <a:cs typeface="Times New Roman"/>
                        </a:rPr>
                        <a:t>Већина</a:t>
                      </a: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sr-Cyrl-RS" sz="1600" b="1" i="1" dirty="0" smtClean="0">
                          <a:latin typeface="Calibri"/>
                          <a:ea typeface="Calibri"/>
                          <a:cs typeface="Times New Roman"/>
                        </a:rPr>
                        <a:t> испитаних ученика </a:t>
                      </a:r>
                      <a:r>
                        <a:rPr lang="en-US" sz="1600" b="1" i="1" dirty="0" err="1" smtClean="0">
                          <a:latin typeface="Calibri"/>
                          <a:ea typeface="Calibri"/>
                          <a:cs typeface="Times New Roman"/>
                        </a:rPr>
                        <a:t>не</a:t>
                      </a:r>
                      <a:r>
                        <a:rPr lang="en-US" sz="1600" b="1" i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i="1" dirty="0" err="1">
                          <a:latin typeface="Calibri"/>
                          <a:ea typeface="Calibri"/>
                          <a:cs typeface="Times New Roman"/>
                        </a:rPr>
                        <a:t>зна</a:t>
                      </a:r>
                      <a:r>
                        <a:rPr lang="en-US" sz="1600" b="1" i="1" dirty="0">
                          <a:latin typeface="Calibri"/>
                          <a:ea typeface="Calibri"/>
                          <a:cs typeface="Times New Roman"/>
                        </a:rPr>
                        <a:t>: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600" b="1" dirty="0" smtClean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r>
                        <a:rPr lang="en-US" sz="1600" b="1" dirty="0" err="1" smtClean="0">
                          <a:latin typeface="Calibri"/>
                          <a:ea typeface="Calibri"/>
                          <a:cs typeface="Times New Roman"/>
                        </a:rPr>
                        <a:t>егативан</a:t>
                      </a:r>
                      <a:r>
                        <a:rPr lang="en-US" sz="16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утицај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брига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и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стрепњи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физичко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здравље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значај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ноћног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сна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које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су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службе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за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стресне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ситуације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390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800" b="1" dirty="0" smtClean="0">
                          <a:latin typeface="Calibri"/>
                          <a:ea typeface="Calibri"/>
                          <a:cs typeface="Times New Roman"/>
                        </a:rPr>
                        <a:t>        </a:t>
                      </a:r>
                      <a:r>
                        <a:rPr lang="en-US" sz="1800" b="1" dirty="0" err="1" smtClean="0">
                          <a:latin typeface="Calibri"/>
                          <a:ea typeface="Calibri"/>
                          <a:cs typeface="Times New Roman"/>
                        </a:rPr>
                        <a:t>Већина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ученика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не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схвата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значај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ноћног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сна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и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потребу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се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њиховом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узрасту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спава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најмање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8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сати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endParaRPr lang="sr-Cyrl-R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800" b="1" dirty="0" smtClean="0">
                          <a:latin typeface="Calibri"/>
                          <a:ea typeface="Calibri"/>
                          <a:cs typeface="Times New Roman"/>
                        </a:rPr>
                        <a:t>       </a:t>
                      </a:r>
                      <a:r>
                        <a:rPr lang="en-US" sz="1800" b="1" dirty="0" err="1" smtClean="0">
                          <a:latin typeface="Calibri"/>
                          <a:ea typeface="Calibri"/>
                          <a:cs typeface="Times New Roman"/>
                        </a:rPr>
                        <a:t>Ученици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немају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навику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планирају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учење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што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је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једна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од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превентивних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мера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доживљавања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стреса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у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школи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endParaRPr lang="sr-Cyrl-RS" sz="18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800" b="1" dirty="0" smtClean="0">
                          <a:latin typeface="Calibri"/>
                          <a:ea typeface="Calibri"/>
                          <a:cs typeface="Times New Roman"/>
                        </a:rPr>
                        <a:t>       </a:t>
                      </a:r>
                      <a:r>
                        <a:rPr lang="en-US" sz="1800" b="1" dirty="0" err="1" smtClean="0">
                          <a:latin typeface="Calibri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стресне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ситуације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велики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број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ученика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реагује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бурно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или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повлачењем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у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себе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што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не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доприноси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конструктивном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решавању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проблема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ела 3"/>
          <p:cNvGraphicFramePr>
            <a:graphicFrameLocks noGrp="1"/>
          </p:cNvGraphicFramePr>
          <p:nvPr/>
        </p:nvGraphicFramePr>
        <p:xfrm>
          <a:off x="0" y="0"/>
          <a:ext cx="9144000" cy="6858001"/>
        </p:xfrm>
        <a:graphic>
          <a:graphicData uri="http://schemas.openxmlformats.org/drawingml/2006/table">
            <a:tbl>
              <a:tblPr/>
              <a:tblGrid>
                <a:gridCol w="1828800"/>
                <a:gridCol w="3429000"/>
                <a:gridCol w="3886200"/>
              </a:tblGrid>
              <a:tr h="7395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Calibri"/>
                          <a:ea typeface="Calibri"/>
                          <a:cs typeface="Times New Roman"/>
                        </a:rPr>
                        <a:t>Понашање</a:t>
                      </a: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latin typeface="Calibri"/>
                          <a:ea typeface="Calibri"/>
                          <a:cs typeface="Times New Roman"/>
                        </a:rPr>
                        <a:t>Знање</a:t>
                      </a: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 о </a:t>
                      </a:r>
                      <a:r>
                        <a:rPr lang="en-US" sz="2000" b="1" dirty="0" err="1">
                          <a:latin typeface="Calibri"/>
                          <a:ea typeface="Calibri"/>
                          <a:cs typeface="Times New Roman"/>
                        </a:rPr>
                        <a:t>здравим</a:t>
                      </a: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Calibri"/>
                          <a:ea typeface="Calibri"/>
                          <a:cs typeface="Times New Roman"/>
                        </a:rPr>
                        <a:t>стиловима</a:t>
                      </a:r>
                      <a:r>
                        <a:rPr lang="en-US" sz="20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dirty="0" err="1">
                          <a:latin typeface="Calibri"/>
                          <a:ea typeface="Calibri"/>
                          <a:cs typeface="Times New Roman"/>
                        </a:rPr>
                        <a:t>живота</a:t>
                      </a:r>
                      <a:endParaRPr lang="en-US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6022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RS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RS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RS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RS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RS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RS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RS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RS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sr-Cyrl-RS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КОМУНИКАЦИЈА 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И ОДНОСИ СА ДРУГИМА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Узвраћа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насиљем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60 %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ученика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Скрива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осећања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70 %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ученика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Избегавање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вређања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и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понижавања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80 %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ученика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Пажљиво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слушање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других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83 %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ученика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Сопствени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став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и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мишљење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има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89 %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ученика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82 %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ученика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не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уочава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значај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добре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комуникације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за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здравље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Више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од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50 %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ученика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препознаје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облике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насиља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осим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оговарања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и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избегавања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53 %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ученика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је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пасивно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кад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је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одбачен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од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друштва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77 %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ученика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зна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треба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тражити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објашњење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за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одбацивање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од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других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93 %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одговора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показује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ученици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не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знају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шта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је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битно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за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добре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односе</a:t>
                      </a:r>
                      <a:r>
                        <a:rPr lang="en-US" sz="1600" b="1" dirty="0">
                          <a:latin typeface="Calibri"/>
                          <a:ea typeface="Calibri"/>
                          <a:cs typeface="Times New Roman"/>
                        </a:rPr>
                        <a:t> у </a:t>
                      </a:r>
                      <a:r>
                        <a:rPr lang="en-US" sz="1600" b="1" dirty="0" err="1">
                          <a:latin typeface="Calibri"/>
                          <a:ea typeface="Calibri"/>
                          <a:cs typeface="Times New Roman"/>
                        </a:rPr>
                        <a:t>одељењу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82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r-Cyrl-RS" sz="1800" b="1" dirty="0" smtClean="0">
                          <a:latin typeface="Calibri"/>
                          <a:ea typeface="Calibri"/>
                          <a:cs typeface="Times New Roman"/>
                        </a:rPr>
                        <a:t>          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И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након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реализације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пројекта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Школа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без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насиља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и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бројних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превентивних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активности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велики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је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проценат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ученика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који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на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насиље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узвраћају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насиљем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Пасивни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су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у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ситуацији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одбацивања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од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друштва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и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већина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ученика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није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спремна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слободно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изражава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своја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осећања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За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способност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активног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слушања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већина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ученика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мисли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да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је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Calibri"/>
                          <a:ea typeface="Calibri"/>
                          <a:cs typeface="Times New Roman"/>
                        </a:rPr>
                        <a:t>поседује</a:t>
                      </a:r>
                      <a:r>
                        <a:rPr lang="sr-Cyrl-RS" sz="1800" b="1" dirty="0" smtClean="0">
                          <a:latin typeface="Calibri"/>
                          <a:ea typeface="Calibri"/>
                          <a:cs typeface="Times New Roman"/>
                        </a:rPr>
                        <a:t> у довољној мери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sr-Cyrl-RS" sz="1800" b="1" dirty="0" smtClean="0">
                          <a:latin typeface="Calibri"/>
                          <a:ea typeface="Calibri"/>
                          <a:cs typeface="Times New Roman"/>
                        </a:rPr>
                        <a:t>Међутим, не увиђа</a:t>
                      </a:r>
                      <a:r>
                        <a:rPr lang="sr-Cyrl-RS" sz="1800" b="1" baseline="0" dirty="0" smtClean="0">
                          <a:latin typeface="Calibri"/>
                          <a:ea typeface="Calibri"/>
                          <a:cs typeface="Times New Roman"/>
                        </a:rPr>
                        <a:t> се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довољно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значај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обостраног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уважавања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у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комуникацији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што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је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пресудно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 smtClean="0">
                          <a:latin typeface="Calibri"/>
                          <a:ea typeface="Calibri"/>
                          <a:cs typeface="Times New Roman"/>
                        </a:rPr>
                        <a:t>за</a:t>
                      </a:r>
                      <a:r>
                        <a:rPr lang="en-US" sz="1800" b="1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добре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односе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у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оквиру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dirty="0" err="1">
                          <a:latin typeface="Calibri"/>
                          <a:ea typeface="Calibri"/>
                          <a:cs typeface="Times New Roman"/>
                        </a:rPr>
                        <a:t>одељења</a:t>
                      </a:r>
                      <a:r>
                        <a:rPr lang="en-US" sz="1800" b="1" dirty="0">
                          <a:latin typeface="Calibri"/>
                          <a:ea typeface="Calibri"/>
                          <a:cs typeface="Times New Roman"/>
                        </a:rPr>
                        <a:t>. 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слов 3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П</a:t>
            </a:r>
            <a:r>
              <a:rPr lang="sr-Cyrl-RS" sz="4000" b="1" dirty="0" smtClean="0"/>
              <a:t>ОТВРЂЕНОСТ ХИПОТЕЗА</a:t>
            </a:r>
            <a:endParaRPr lang="en-US" sz="4000" dirty="0"/>
          </a:p>
        </p:txBody>
      </p:sp>
      <p:sp>
        <p:nvSpPr>
          <p:cNvPr id="5" name="Поднаслов 4"/>
          <p:cNvSpPr>
            <a:spLocks noGrp="1"/>
          </p:cNvSpPr>
          <p:nvPr>
            <p:ph type="subTitle" idx="1"/>
          </p:nvPr>
        </p:nvSpPr>
        <p:spPr>
          <a:xfrm>
            <a:off x="609600" y="1600200"/>
            <a:ext cx="8001000" cy="4800600"/>
          </a:xfrm>
        </p:spPr>
        <p:txBody>
          <a:bodyPr>
            <a:normAutofit fontScale="40000" lnSpcReduction="20000"/>
          </a:bodyPr>
          <a:lstStyle/>
          <a:p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arenR"/>
            </a:pPr>
            <a:r>
              <a:rPr lang="en-US" sz="6000" b="1" dirty="0" err="1" smtClean="0">
                <a:solidFill>
                  <a:schemeClr val="tx1"/>
                </a:solidFill>
              </a:rPr>
              <a:t>Потврђено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је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да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знање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ученика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из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појединих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области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здравих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стилова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живљења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нису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на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задовољавајућем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нивоу</a:t>
            </a:r>
            <a:r>
              <a:rPr lang="en-US" sz="6000" b="1" dirty="0" smtClean="0">
                <a:solidFill>
                  <a:schemeClr val="tx1"/>
                </a:solidFill>
              </a:rPr>
              <a:t>. </a:t>
            </a:r>
            <a:r>
              <a:rPr lang="en-US" sz="6000" b="1" dirty="0" err="1" smtClean="0">
                <a:solidFill>
                  <a:schemeClr val="tx1"/>
                </a:solidFill>
              </a:rPr>
              <a:t>Од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пет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области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које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су</a:t>
            </a:r>
            <a:r>
              <a:rPr lang="en-US" sz="6000" b="1" dirty="0" smtClean="0">
                <a:solidFill>
                  <a:schemeClr val="tx1"/>
                </a:solidFill>
              </a:rPr>
              <a:t>  </a:t>
            </a:r>
            <a:r>
              <a:rPr lang="en-US" sz="6000" b="1" dirty="0" err="1" smtClean="0">
                <a:solidFill>
                  <a:schemeClr val="tx1"/>
                </a:solidFill>
              </a:rPr>
              <a:t>издвојене</a:t>
            </a:r>
            <a:r>
              <a:rPr lang="en-US" sz="6000" b="1" dirty="0" smtClean="0">
                <a:solidFill>
                  <a:schemeClr val="tx1"/>
                </a:solidFill>
              </a:rPr>
              <a:t>, </a:t>
            </a:r>
            <a:r>
              <a:rPr lang="en-US" sz="6000" b="1" dirty="0" err="1" smtClean="0">
                <a:solidFill>
                  <a:schemeClr val="tx1"/>
                </a:solidFill>
              </a:rPr>
              <a:t>свака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садржи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аспекте</a:t>
            </a:r>
            <a:r>
              <a:rPr lang="en-US" sz="6000" b="1" dirty="0" smtClean="0">
                <a:solidFill>
                  <a:schemeClr val="tx1"/>
                </a:solidFill>
              </a:rPr>
              <a:t> у </a:t>
            </a:r>
            <a:r>
              <a:rPr lang="en-US" sz="6000" b="1" dirty="0" err="1" smtClean="0">
                <a:solidFill>
                  <a:schemeClr val="tx1"/>
                </a:solidFill>
              </a:rPr>
              <a:t>којима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ученици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нису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показали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задовољавајуће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познавање</a:t>
            </a:r>
            <a:r>
              <a:rPr lang="en-US" sz="6000" b="1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l">
              <a:buAutoNum type="arabicParenR"/>
            </a:pPr>
            <a:r>
              <a:rPr lang="en-US" sz="6000" b="1" dirty="0" err="1" smtClean="0">
                <a:solidFill>
                  <a:schemeClr val="tx1"/>
                </a:solidFill>
              </a:rPr>
              <a:t>Знање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smtClean="0">
                <a:solidFill>
                  <a:schemeClr val="tx1"/>
                </a:solidFill>
              </a:rPr>
              <a:t>и </a:t>
            </a:r>
            <a:r>
              <a:rPr lang="en-US" sz="6000" b="1" dirty="0" err="1" smtClean="0">
                <a:solidFill>
                  <a:schemeClr val="tx1"/>
                </a:solidFill>
              </a:rPr>
              <a:t>понашање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ученика</a:t>
            </a:r>
            <a:r>
              <a:rPr lang="en-US" sz="6000" b="1" dirty="0" smtClean="0">
                <a:solidFill>
                  <a:schemeClr val="tx1"/>
                </a:solidFill>
              </a:rPr>
              <a:t> у </a:t>
            </a:r>
            <a:r>
              <a:rPr lang="en-US" sz="6000" b="1" dirty="0" err="1" smtClean="0">
                <a:solidFill>
                  <a:schemeClr val="tx1"/>
                </a:solidFill>
              </a:rPr>
              <a:t>појединим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областима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нису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усклађени</a:t>
            </a:r>
            <a:r>
              <a:rPr lang="en-US" sz="6000" b="1" dirty="0" smtClean="0">
                <a:solidFill>
                  <a:schemeClr val="tx1"/>
                </a:solidFill>
              </a:rPr>
              <a:t>. </a:t>
            </a:r>
            <a:r>
              <a:rPr lang="en-US" sz="6000" b="1" dirty="0" err="1" smtClean="0">
                <a:solidFill>
                  <a:schemeClr val="tx1"/>
                </a:solidFill>
              </a:rPr>
              <a:t>Често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ученици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поседују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знање</a:t>
            </a:r>
            <a:r>
              <a:rPr lang="en-US" sz="6000" b="1" dirty="0" smtClean="0">
                <a:solidFill>
                  <a:schemeClr val="tx1"/>
                </a:solidFill>
              </a:rPr>
              <a:t> о </a:t>
            </a:r>
            <a:r>
              <a:rPr lang="en-US" sz="6000" b="1" dirty="0" err="1" smtClean="0">
                <a:solidFill>
                  <a:schemeClr val="tx1"/>
                </a:solidFill>
              </a:rPr>
              <a:t>пожељним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облицима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понашања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које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не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практикују</a:t>
            </a:r>
            <a:r>
              <a:rPr lang="en-US" sz="6000" b="1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l">
              <a:buAutoNum type="arabicParenR" startAt="3"/>
            </a:pPr>
            <a:r>
              <a:rPr lang="en-US" sz="6000" b="1" dirty="0" err="1" smtClean="0">
                <a:solidFill>
                  <a:schemeClr val="tx1"/>
                </a:solidFill>
              </a:rPr>
              <a:t>Анализа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одговора</a:t>
            </a:r>
            <a:r>
              <a:rPr lang="en-US" sz="6000" b="1" dirty="0" smtClean="0">
                <a:solidFill>
                  <a:schemeClr val="tx1"/>
                </a:solidFill>
              </a:rPr>
              <a:t>, с </a:t>
            </a:r>
            <a:r>
              <a:rPr lang="en-US" sz="6000" b="1" dirty="0" err="1" smtClean="0">
                <a:solidFill>
                  <a:schemeClr val="tx1"/>
                </a:solidFill>
              </a:rPr>
              <a:t>обзиром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на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пол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ученика</a:t>
            </a:r>
            <a:r>
              <a:rPr lang="en-US" sz="6000" b="1" dirty="0" smtClean="0">
                <a:solidFill>
                  <a:schemeClr val="tx1"/>
                </a:solidFill>
              </a:rPr>
              <a:t>, </a:t>
            </a:r>
            <a:r>
              <a:rPr lang="en-US" sz="6000" b="1" dirty="0" err="1" smtClean="0">
                <a:solidFill>
                  <a:schemeClr val="tx1"/>
                </a:solidFill>
              </a:rPr>
              <a:t>није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показала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значајне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разлике</a:t>
            </a:r>
            <a:r>
              <a:rPr lang="en-US" sz="6000" b="1" dirty="0" smtClean="0">
                <a:solidFill>
                  <a:schemeClr val="tx1"/>
                </a:solidFill>
              </a:rPr>
              <a:t>. </a:t>
            </a:r>
            <a:endParaRPr lang="en-US" sz="6000" b="1" dirty="0" smtClean="0">
              <a:solidFill>
                <a:schemeClr val="tx1"/>
              </a:solidFill>
            </a:endParaRPr>
          </a:p>
          <a:p>
            <a:pPr marL="514350" indent="-514350" algn="l">
              <a:buFont typeface="Arial" pitchFamily="34" charset="0"/>
              <a:buAutoNum type="arabicParenR" startAt="3"/>
            </a:pPr>
            <a:r>
              <a:rPr lang="en-US" sz="6000" b="1" dirty="0" err="1" smtClean="0">
                <a:solidFill>
                  <a:schemeClr val="tx1"/>
                </a:solidFill>
              </a:rPr>
              <a:t>Како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је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већина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анкетираних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ученика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имала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врло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добар</a:t>
            </a:r>
            <a:r>
              <a:rPr lang="en-US" sz="6000" b="1" dirty="0" smtClean="0">
                <a:solidFill>
                  <a:schemeClr val="tx1"/>
                </a:solidFill>
              </a:rPr>
              <a:t> и </a:t>
            </a:r>
            <a:r>
              <a:rPr lang="en-US" sz="6000" b="1" dirty="0" err="1" smtClean="0">
                <a:solidFill>
                  <a:schemeClr val="tx1"/>
                </a:solidFill>
              </a:rPr>
              <a:t>одличан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успех</a:t>
            </a:r>
            <a:r>
              <a:rPr lang="en-US" sz="6000" b="1" dirty="0" smtClean="0">
                <a:solidFill>
                  <a:schemeClr val="tx1"/>
                </a:solidFill>
              </a:rPr>
              <a:t>, </a:t>
            </a:r>
            <a:r>
              <a:rPr lang="en-US" sz="6000" b="1" dirty="0" err="1" smtClean="0">
                <a:solidFill>
                  <a:schemeClr val="tx1"/>
                </a:solidFill>
              </a:rPr>
              <a:t>није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могло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да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се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дође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до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закључка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да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ли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је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знање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ученика</a:t>
            </a:r>
            <a:r>
              <a:rPr lang="en-US" sz="6000" b="1" dirty="0" smtClean="0">
                <a:solidFill>
                  <a:schemeClr val="tx1"/>
                </a:solidFill>
              </a:rPr>
              <a:t> о </a:t>
            </a:r>
            <a:r>
              <a:rPr lang="en-US" sz="6000" b="1" dirty="0" err="1" smtClean="0">
                <a:solidFill>
                  <a:schemeClr val="tx1"/>
                </a:solidFill>
              </a:rPr>
              <a:t>здравим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стиловима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живота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повезано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са</a:t>
            </a:r>
            <a:r>
              <a:rPr lang="en-US" sz="6000" b="1" dirty="0" smtClean="0">
                <a:solidFill>
                  <a:schemeClr val="tx1"/>
                </a:solidFill>
              </a:rPr>
              <a:t> </a:t>
            </a:r>
            <a:r>
              <a:rPr lang="en-US" sz="6000" b="1" dirty="0" err="1" smtClean="0">
                <a:solidFill>
                  <a:schemeClr val="tx1"/>
                </a:solidFill>
              </a:rPr>
              <a:t>успехом</a:t>
            </a:r>
            <a:r>
              <a:rPr lang="en-US" sz="6000" b="1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l">
              <a:buAutoNum type="arabicParenR" startAt="3"/>
            </a:pPr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r-Cyrl-RS" b="1" i="1" dirty="0" smtClean="0"/>
              <a:t>	</a:t>
            </a:r>
            <a:r>
              <a:rPr lang="en-US" b="1" i="1" dirty="0" smtClean="0"/>
              <a:t>'</a:t>
            </a:r>
            <a:r>
              <a:rPr lang="en-US" b="1" i="1" dirty="0" err="1" smtClean="0"/>
              <a:t>Задатак</a:t>
            </a:r>
            <a:r>
              <a:rPr lang="en-US" b="1" i="1" dirty="0" smtClean="0"/>
              <a:t> </a:t>
            </a:r>
            <a:r>
              <a:rPr lang="en-US" b="1" i="1" dirty="0" err="1" smtClean="0"/>
              <a:t>одраслих</a:t>
            </a:r>
            <a:r>
              <a:rPr lang="en-US" b="1" i="1" dirty="0" smtClean="0"/>
              <a:t> </a:t>
            </a:r>
            <a:r>
              <a:rPr lang="en-US" b="1" i="1" dirty="0" err="1" smtClean="0"/>
              <a:t>је</a:t>
            </a:r>
            <a:r>
              <a:rPr lang="en-US" b="1" i="1" dirty="0" smtClean="0"/>
              <a:t> </a:t>
            </a:r>
            <a:r>
              <a:rPr lang="en-US" b="1" i="1" dirty="0" err="1" smtClean="0"/>
              <a:t>да</a:t>
            </a:r>
            <a:r>
              <a:rPr lang="en-US" b="1" i="1" dirty="0" smtClean="0"/>
              <a:t> </a:t>
            </a:r>
            <a:r>
              <a:rPr lang="en-US" b="1" i="1" dirty="0" err="1" smtClean="0"/>
              <a:t>науче</a:t>
            </a:r>
            <a:r>
              <a:rPr lang="en-US" b="1" i="1" dirty="0" smtClean="0"/>
              <a:t> </a:t>
            </a:r>
            <a:r>
              <a:rPr lang="en-US" b="1" i="1" dirty="0" err="1" smtClean="0"/>
              <a:t>децу</a:t>
            </a:r>
            <a:r>
              <a:rPr lang="en-US" b="1" i="1" dirty="0" smtClean="0"/>
              <a:t> </a:t>
            </a:r>
            <a:r>
              <a:rPr lang="en-US" b="1" i="1" dirty="0" err="1" smtClean="0"/>
              <a:t>да</a:t>
            </a:r>
            <a:r>
              <a:rPr lang="en-US" b="1" i="1" dirty="0" smtClean="0"/>
              <a:t> </a:t>
            </a:r>
            <a:r>
              <a:rPr lang="en-US" b="1" i="1" dirty="0" err="1" smtClean="0"/>
              <a:t>направе</a:t>
            </a:r>
            <a:r>
              <a:rPr lang="sr-Cyrl-RS" b="1" i="1" dirty="0" smtClean="0"/>
              <a:t> </a:t>
            </a:r>
            <a:r>
              <a:rPr lang="en-US" b="1" i="1" dirty="0" err="1" smtClean="0"/>
              <a:t>добар</a:t>
            </a:r>
            <a:r>
              <a:rPr lang="en-US" b="1" i="1" dirty="0" smtClean="0"/>
              <a:t> </a:t>
            </a:r>
            <a:r>
              <a:rPr lang="en-US" b="1" i="1" dirty="0" err="1" smtClean="0"/>
              <a:t>избор</a:t>
            </a:r>
            <a:r>
              <a:rPr lang="en-US" b="1" i="1" dirty="0" smtClean="0"/>
              <a:t>'‘</a:t>
            </a:r>
            <a:endParaRPr lang="sr-Cyrl-RS" b="1" i="1" dirty="0" smtClean="0"/>
          </a:p>
          <a:p>
            <a:pPr>
              <a:buNone/>
            </a:pPr>
            <a:endParaRPr lang="en-US" sz="2800" b="1" i="1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err="1" smtClean="0"/>
              <a:t>Здравље</a:t>
            </a:r>
            <a:r>
              <a:rPr lang="en-US" i="1" dirty="0" smtClean="0"/>
              <a:t> </a:t>
            </a:r>
            <a:r>
              <a:rPr lang="en-US" i="1" dirty="0" err="1" smtClean="0"/>
              <a:t>је</a:t>
            </a:r>
            <a:r>
              <a:rPr lang="en-US" i="1" dirty="0" smtClean="0"/>
              <a:t> </a:t>
            </a:r>
            <a:r>
              <a:rPr lang="en-US" dirty="0" err="1" smtClean="0"/>
              <a:t>предуслов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срећу</a:t>
            </a:r>
            <a:r>
              <a:rPr lang="en-US" dirty="0" smtClean="0"/>
              <a:t>, </a:t>
            </a:r>
            <a:r>
              <a:rPr lang="en-US" dirty="0" err="1" smtClean="0"/>
              <a:t>испољавање</a:t>
            </a:r>
            <a:r>
              <a:rPr lang="en-US" dirty="0" smtClean="0"/>
              <a:t> </a:t>
            </a:r>
            <a:r>
              <a:rPr lang="en-US" dirty="0" err="1" smtClean="0"/>
              <a:t>креативних</a:t>
            </a:r>
            <a:r>
              <a:rPr lang="en-US" dirty="0" smtClean="0"/>
              <a:t> </a:t>
            </a:r>
            <a:r>
              <a:rPr lang="en-US" dirty="0" err="1" smtClean="0"/>
              <a:t>потенцијала</a:t>
            </a:r>
            <a:r>
              <a:rPr lang="en-US" dirty="0" smtClean="0"/>
              <a:t> </a:t>
            </a:r>
            <a:r>
              <a:rPr lang="en-US" dirty="0" err="1" smtClean="0"/>
              <a:t>личности</a:t>
            </a:r>
            <a:r>
              <a:rPr lang="en-US" dirty="0" smtClean="0"/>
              <a:t> и </a:t>
            </a:r>
            <a:r>
              <a:rPr lang="en-US" dirty="0" err="1" smtClean="0"/>
              <a:t>самореализацију</a:t>
            </a:r>
            <a:r>
              <a:rPr lang="en-US" dirty="0" smtClean="0"/>
              <a:t>. </a:t>
            </a:r>
            <a:endParaRPr lang="sr-Cyrl-RS" dirty="0" smtClean="0"/>
          </a:p>
          <a:p>
            <a:pPr>
              <a:buNone/>
            </a:pPr>
            <a:endParaRPr lang="en-US" sz="1300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sr-Cyrl-RS" dirty="0" smtClean="0"/>
              <a:t>Ј</a:t>
            </a:r>
            <a:r>
              <a:rPr lang="en-US" dirty="0" err="1" smtClean="0"/>
              <a:t>едан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b="1" i="1" dirty="0" err="1" smtClean="0"/>
              <a:t>циљева</a:t>
            </a:r>
            <a:r>
              <a:rPr lang="en-US" b="1" i="1" dirty="0" smtClean="0"/>
              <a:t> </a:t>
            </a:r>
            <a:r>
              <a:rPr lang="sr-Cyrl-CS" b="1" i="1" dirty="0" smtClean="0"/>
              <a:t>образовања и васпитања </a:t>
            </a:r>
            <a:r>
              <a:rPr lang="sr-Cyrl-CS" dirty="0" smtClean="0"/>
              <a:t>ученика у школском окружењу  </a:t>
            </a:r>
            <a:r>
              <a:rPr lang="sr-Cyrl-RS" dirty="0" smtClean="0"/>
              <a:t>је </a:t>
            </a:r>
            <a:r>
              <a:rPr lang="sr-Cyrl-CS" dirty="0" smtClean="0"/>
              <a:t>утицај на будуће понашање ученика, и то кроз </a:t>
            </a:r>
            <a:r>
              <a:rPr lang="sr-Cyrl-CS" b="1" i="1" dirty="0" smtClean="0"/>
              <a:t>разумевање важности здравља</a:t>
            </a:r>
            <a:r>
              <a:rPr lang="sr-Cyrl-CS" dirty="0" smtClean="0"/>
              <a:t>, </a:t>
            </a:r>
            <a:r>
              <a:rPr lang="sr-Cyrl-CS" b="1" i="1" dirty="0" smtClean="0"/>
              <a:t>развој позитивних ставова и вредности</a:t>
            </a:r>
            <a:r>
              <a:rPr lang="sr-Cyrl-CS" dirty="0" smtClean="0"/>
              <a:t> које су у складу са здравим стиловима живота и пружање помоћи у </a:t>
            </a:r>
            <a:r>
              <a:rPr lang="sr-Cyrl-CS" b="1" i="1" dirty="0" smtClean="0"/>
              <a:t>овладавању вештина </a:t>
            </a:r>
            <a:r>
              <a:rPr lang="sr-Cyrl-CS" dirty="0" smtClean="0"/>
              <a:t>здравог начина живота. </a:t>
            </a:r>
            <a:endParaRPr lang="sr-Cyrl-CS" dirty="0" smtClean="0"/>
          </a:p>
          <a:p>
            <a:pPr>
              <a:buNone/>
            </a:pPr>
            <a:endParaRPr lang="sr-Cyrl-CS" sz="1300" dirty="0" smtClean="0"/>
          </a:p>
          <a:p>
            <a:pPr>
              <a:buNone/>
            </a:pPr>
            <a:r>
              <a:rPr lang="sr-Cyrl-CS" dirty="0" smtClean="0"/>
              <a:t>	Младе треба подстаћи на </a:t>
            </a:r>
            <a:r>
              <a:rPr lang="sr-Cyrl-CS" b="1" i="1" dirty="0" smtClean="0"/>
              <a:t>активно, одговорно и компетентно</a:t>
            </a:r>
            <a:r>
              <a:rPr lang="sr-Cyrl-CS" dirty="0" smtClean="0"/>
              <a:t> деловање у правцу очувања и унапређивања властитог здравља, </a:t>
            </a:r>
            <a:r>
              <a:rPr lang="sr-Cyrl-CS" dirty="0" err="1" smtClean="0"/>
              <a:t>здравља</a:t>
            </a:r>
            <a:r>
              <a:rPr lang="sr-Cyrl-CS" dirty="0" smtClean="0"/>
              <a:t> других људи и здравља животне средине уопште.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r-Cyrl-RS" b="1" u="sng" dirty="0" smtClean="0"/>
              <a:t/>
            </a:r>
            <a:br>
              <a:rPr lang="sr-Cyrl-RS" b="1" u="sng" dirty="0" smtClean="0"/>
            </a:br>
            <a:r>
              <a:rPr lang="sr-Cyrl-RS" b="1" dirty="0" smtClean="0"/>
              <a:t>ПРЕДЛОГ ПЛАНА АКЦИЈЕ НА НИВОУ ШКОЛЕ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8153400" cy="4648200"/>
          </a:xfrm>
        </p:spPr>
        <p:txBody>
          <a:bodyPr>
            <a:noAutofit/>
          </a:bodyPr>
          <a:lstStyle/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	</a:t>
            </a:r>
            <a:r>
              <a:rPr lang="en-US" sz="2400" b="1" dirty="0" smtClean="0">
                <a:solidFill>
                  <a:schemeClr val="tx1"/>
                </a:solidFill>
              </a:rPr>
              <a:t>У </a:t>
            </a:r>
            <a:r>
              <a:rPr lang="en-US" sz="2400" b="1" dirty="0" err="1" smtClean="0">
                <a:solidFill>
                  <a:schemeClr val="tx1"/>
                </a:solidFill>
              </a:rPr>
              <a:t>складу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са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циљем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образовања</a:t>
            </a:r>
            <a:r>
              <a:rPr lang="en-US" sz="2400" b="1" dirty="0" smtClean="0">
                <a:solidFill>
                  <a:schemeClr val="tx1"/>
                </a:solidFill>
              </a:rPr>
              <a:t> и </a:t>
            </a:r>
            <a:r>
              <a:rPr lang="en-US" sz="2400" b="1" dirty="0" err="1" smtClean="0">
                <a:solidFill>
                  <a:schemeClr val="tx1"/>
                </a:solidFill>
              </a:rPr>
              <a:t>васпитања</a:t>
            </a:r>
            <a:r>
              <a:rPr lang="en-US" sz="2400" b="1" dirty="0" smtClean="0">
                <a:solidFill>
                  <a:schemeClr val="tx1"/>
                </a:solidFill>
              </a:rPr>
              <a:t> у </a:t>
            </a:r>
            <a:r>
              <a:rPr lang="en-US" sz="2400" b="1" dirty="0" err="1" smtClean="0">
                <a:solidFill>
                  <a:schemeClr val="tx1"/>
                </a:solidFill>
              </a:rPr>
              <a:t>основној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школи</a:t>
            </a:r>
            <a:r>
              <a:rPr lang="en-US" sz="2400" b="1" dirty="0" smtClean="0">
                <a:solidFill>
                  <a:schemeClr val="tx1"/>
                </a:solidFill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</a:rPr>
              <a:t>да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се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врши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утицај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на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будуће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понашање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ученика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кроз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разумевање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важности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здравља</a:t>
            </a:r>
            <a:r>
              <a:rPr lang="en-US" sz="2400" b="1" dirty="0" smtClean="0">
                <a:solidFill>
                  <a:schemeClr val="tx1"/>
                </a:solidFill>
              </a:rPr>
              <a:t> и </a:t>
            </a:r>
            <a:r>
              <a:rPr lang="en-US" sz="2400" b="1" dirty="0" err="1" smtClean="0">
                <a:solidFill>
                  <a:schemeClr val="tx1"/>
                </a:solidFill>
              </a:rPr>
              <a:t>кроз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развој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позитивних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ставова</a:t>
            </a:r>
            <a:r>
              <a:rPr lang="en-US" sz="2400" b="1" dirty="0" smtClean="0">
                <a:solidFill>
                  <a:schemeClr val="tx1"/>
                </a:solidFill>
              </a:rPr>
              <a:t> и </a:t>
            </a:r>
            <a:r>
              <a:rPr lang="en-US" sz="2400" b="1" dirty="0" err="1" smtClean="0">
                <a:solidFill>
                  <a:schemeClr val="tx1"/>
                </a:solidFill>
              </a:rPr>
              <a:t>вредности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које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су</a:t>
            </a:r>
            <a:r>
              <a:rPr lang="en-US" sz="2400" b="1" dirty="0" smtClean="0">
                <a:solidFill>
                  <a:schemeClr val="tx1"/>
                </a:solidFill>
              </a:rPr>
              <a:t> у </a:t>
            </a:r>
            <a:r>
              <a:rPr lang="en-US" sz="2400" b="1" dirty="0" err="1" smtClean="0">
                <a:solidFill>
                  <a:schemeClr val="tx1"/>
                </a:solidFill>
              </a:rPr>
              <a:t>складу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са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здравим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стиловима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живота</a:t>
            </a:r>
            <a:r>
              <a:rPr lang="en-US" sz="2400" b="1" dirty="0" smtClean="0">
                <a:solidFill>
                  <a:schemeClr val="tx1"/>
                </a:solidFill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</a:rPr>
              <a:t>ово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истраживање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је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резултирало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осмишљавањем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акционог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плана</a:t>
            </a:r>
            <a:r>
              <a:rPr lang="en-US" sz="2400" b="1" dirty="0" smtClean="0">
                <a:solidFill>
                  <a:schemeClr val="tx1"/>
                </a:solidFill>
              </a:rPr>
              <a:t>. </a:t>
            </a:r>
            <a:r>
              <a:rPr lang="sr-Cyrl-RS" sz="2400" b="1" dirty="0" smtClean="0">
                <a:solidFill>
                  <a:schemeClr val="tx1"/>
                </a:solidFill>
              </a:rPr>
              <a:t>Р</a:t>
            </a:r>
            <a:r>
              <a:rPr lang="en-US" sz="2400" b="1" dirty="0" err="1" smtClean="0">
                <a:solidFill>
                  <a:schemeClr val="tx1"/>
                </a:solidFill>
              </a:rPr>
              <a:t>езултати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истраживања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показују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да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ученицима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треба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помоћи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</a:rPr>
              <a:t>у стицању знања и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овладавању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вештина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здравог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начина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живота</a:t>
            </a:r>
            <a:r>
              <a:rPr lang="en-US" sz="2400" b="1" dirty="0" smtClean="0">
                <a:solidFill>
                  <a:schemeClr val="tx1"/>
                </a:solidFill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</a:rPr>
              <a:t>треба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их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подстаћи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на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активно</a:t>
            </a:r>
            <a:r>
              <a:rPr lang="en-US" sz="2400" b="1" dirty="0" smtClean="0">
                <a:solidFill>
                  <a:schemeClr val="tx1"/>
                </a:solidFill>
              </a:rPr>
              <a:t> и </a:t>
            </a:r>
            <a:r>
              <a:rPr lang="en-US" sz="2400" b="1" dirty="0" err="1" smtClean="0">
                <a:solidFill>
                  <a:schemeClr val="tx1"/>
                </a:solidFill>
              </a:rPr>
              <a:t>одговорно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понашање</a:t>
            </a:r>
            <a:r>
              <a:rPr lang="en-US" sz="2400" b="1" dirty="0" smtClean="0">
                <a:solidFill>
                  <a:schemeClr val="tx1"/>
                </a:solidFill>
              </a:rPr>
              <a:t> у </a:t>
            </a:r>
            <a:r>
              <a:rPr lang="en-US" sz="2400" b="1" dirty="0" err="1" smtClean="0">
                <a:solidFill>
                  <a:schemeClr val="tx1"/>
                </a:solidFill>
              </a:rPr>
              <a:t>правцу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очувања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властитог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здравља</a:t>
            </a:r>
            <a:r>
              <a:rPr lang="en-US" sz="2400" b="1" dirty="0" smtClean="0">
                <a:solidFill>
                  <a:schemeClr val="tx1"/>
                </a:solidFill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</a:rPr>
              <a:t>здравља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других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људи</a:t>
            </a:r>
            <a:r>
              <a:rPr lang="en-US" sz="2400" b="1" dirty="0" smtClean="0">
                <a:solidFill>
                  <a:schemeClr val="tx1"/>
                </a:solidFill>
              </a:rPr>
              <a:t> и </a:t>
            </a:r>
            <a:r>
              <a:rPr lang="en-US" sz="2400" b="1" dirty="0" err="1" smtClean="0">
                <a:solidFill>
                  <a:schemeClr val="tx1"/>
                </a:solidFill>
              </a:rPr>
              <a:t>животне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средине</a:t>
            </a:r>
            <a:r>
              <a:rPr lang="sr-Cyrl-RS" sz="2400" b="1" dirty="0" smtClean="0">
                <a:solidFill>
                  <a:schemeClr val="tx1"/>
                </a:solidFill>
              </a:rPr>
              <a:t>.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sr-Cyrl-RS" sz="2400" b="1" dirty="0" smtClean="0">
                <a:solidFill>
                  <a:schemeClr val="tx1"/>
                </a:solidFill>
              </a:rPr>
              <a:t>	</a:t>
            </a:r>
          </a:p>
          <a:p>
            <a:pPr algn="l"/>
            <a:r>
              <a:rPr lang="sr-Cyrl-RS" sz="2400" b="1" dirty="0" smtClean="0">
                <a:solidFill>
                  <a:schemeClr val="tx1"/>
                </a:solidFill>
              </a:rPr>
              <a:t>	</a:t>
            </a:r>
            <a:r>
              <a:rPr lang="sr-Cyrl-RS" sz="2400" b="1" dirty="0" smtClean="0">
                <a:solidFill>
                  <a:schemeClr val="tx1"/>
                </a:solidFill>
              </a:rPr>
              <a:t>П</a:t>
            </a:r>
            <a:r>
              <a:rPr lang="en-US" sz="2400" b="1" dirty="0" err="1" smtClean="0">
                <a:solidFill>
                  <a:schemeClr val="tx1"/>
                </a:solidFill>
              </a:rPr>
              <a:t>редложене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су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следеће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</a:rPr>
              <a:t>активности</a:t>
            </a:r>
            <a:r>
              <a:rPr lang="en-US" sz="2400" b="1" dirty="0" smtClean="0">
                <a:solidFill>
                  <a:schemeClr val="tx1"/>
                </a:solidFill>
              </a:rPr>
              <a:t>:</a:t>
            </a:r>
          </a:p>
          <a:p>
            <a:pPr lvl="0" algn="l"/>
            <a:r>
              <a:rPr lang="en-US" sz="2000" dirty="0" smtClean="0">
                <a:solidFill>
                  <a:schemeClr val="tx1"/>
                </a:solidFill>
              </a:rPr>
              <a:t>		</a:t>
            </a:r>
          </a:p>
          <a:p>
            <a:endParaRPr 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угаоник 1"/>
          <p:cNvSpPr/>
          <p:nvPr/>
        </p:nvSpPr>
        <p:spPr>
          <a:xfrm>
            <a:off x="381000" y="0"/>
            <a:ext cx="84582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400" b="1" dirty="0" err="1" smtClean="0"/>
              <a:t>Тематске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акције</a:t>
            </a:r>
            <a:r>
              <a:rPr lang="en-US" sz="2000" dirty="0" smtClean="0"/>
              <a:t>	</a:t>
            </a:r>
            <a:endParaRPr lang="en-US" sz="2000" dirty="0" smtClean="0"/>
          </a:p>
          <a:p>
            <a:pPr lvl="0">
              <a:buFontTx/>
              <a:buChar char="-"/>
            </a:pPr>
            <a:r>
              <a:rPr lang="en-US" sz="2000" b="1" i="1" dirty="0" err="1" smtClean="0"/>
              <a:t>Дан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без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грицкалица</a:t>
            </a:r>
            <a:r>
              <a:rPr lang="en-US" sz="2000" b="1" i="1" dirty="0" smtClean="0"/>
              <a:t> и </a:t>
            </a:r>
            <a:r>
              <a:rPr lang="en-US" sz="2000" b="1" i="1" dirty="0" err="1" smtClean="0"/>
              <a:t>брзе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хране</a:t>
            </a:r>
            <a:r>
              <a:rPr lang="en-US" sz="2000" dirty="0" smtClean="0"/>
              <a:t>, 11.маја у </a:t>
            </a:r>
            <a:r>
              <a:rPr lang="en-US" sz="2000" dirty="0" err="1" smtClean="0"/>
              <a:t>свим</a:t>
            </a:r>
            <a:r>
              <a:rPr lang="en-US" sz="2000" dirty="0" smtClean="0"/>
              <a:t> </a:t>
            </a:r>
            <a:r>
              <a:rPr lang="en-US" sz="2000" dirty="0" err="1" smtClean="0"/>
              <a:t>школама</a:t>
            </a:r>
            <a:r>
              <a:rPr lang="en-US" sz="2000" dirty="0" smtClean="0"/>
              <a:t>	</a:t>
            </a:r>
            <a:endParaRPr lang="en-US" sz="2000" dirty="0" smtClean="0"/>
          </a:p>
          <a:p>
            <a:pPr lvl="0">
              <a:buFontTx/>
              <a:buChar char="-"/>
            </a:pPr>
            <a:r>
              <a:rPr lang="en-US" sz="2000" dirty="0" smtClean="0"/>
              <a:t>- </a:t>
            </a:r>
            <a:r>
              <a:rPr lang="en-US" sz="2000" b="1" i="1" dirty="0" err="1" smtClean="0"/>
              <a:t>Дан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пешачења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на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релацији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Св.Петка</a:t>
            </a:r>
            <a:r>
              <a:rPr lang="en-US" sz="2000" b="1" i="1" dirty="0" smtClean="0"/>
              <a:t> -</a:t>
            </a:r>
            <a:r>
              <a:rPr lang="en-US" sz="2000" b="1" i="1" dirty="0" err="1" smtClean="0"/>
              <a:t>Грза</a:t>
            </a:r>
            <a:r>
              <a:rPr lang="en-US" sz="2000" dirty="0" smtClean="0"/>
              <a:t>, 11.маја 				</a:t>
            </a:r>
            <a:r>
              <a:rPr lang="en-US" sz="2000" dirty="0" smtClean="0"/>
              <a:t>(</a:t>
            </a:r>
            <a:r>
              <a:rPr lang="en-US" sz="2000" dirty="0" err="1" smtClean="0"/>
              <a:t>за</a:t>
            </a:r>
            <a:r>
              <a:rPr lang="en-US" sz="2000" dirty="0" smtClean="0"/>
              <a:t> </a:t>
            </a:r>
            <a:r>
              <a:rPr lang="en-US" sz="2000" dirty="0" err="1" smtClean="0"/>
              <a:t>награђене</a:t>
            </a:r>
            <a:r>
              <a:rPr lang="en-US" sz="2000" dirty="0" smtClean="0"/>
              <a:t> </a:t>
            </a:r>
            <a:r>
              <a:rPr lang="en-US" sz="2000" dirty="0" err="1" smtClean="0"/>
              <a:t>такмичаре</a:t>
            </a:r>
            <a:r>
              <a:rPr lang="en-US" sz="2000" dirty="0" smtClean="0"/>
              <a:t>)		</a:t>
            </a:r>
            <a:endParaRPr lang="en-US" sz="2000" dirty="0" smtClean="0"/>
          </a:p>
          <a:p>
            <a:pPr lvl="0"/>
            <a:r>
              <a:rPr lang="en-US" sz="2000" dirty="0" smtClean="0"/>
              <a:t>-</a:t>
            </a:r>
            <a:r>
              <a:rPr lang="en-US" sz="2000" b="1" i="1" dirty="0" err="1" smtClean="0"/>
              <a:t>Недеља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промоције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правилне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исхране</a:t>
            </a:r>
            <a:r>
              <a:rPr lang="en-US" sz="2000" dirty="0" smtClean="0"/>
              <a:t>, </a:t>
            </a:r>
            <a:r>
              <a:rPr lang="en-US" sz="2000" dirty="0" err="1" smtClean="0"/>
              <a:t>од</a:t>
            </a:r>
            <a:r>
              <a:rPr lang="en-US" sz="2000" dirty="0" smtClean="0"/>
              <a:t> 7 - </a:t>
            </a:r>
            <a:r>
              <a:rPr lang="en-US" sz="2000" dirty="0" smtClean="0"/>
              <a:t>11.маја</a:t>
            </a:r>
            <a:endParaRPr lang="sr-Cyrl-RS" sz="2000" dirty="0" smtClean="0"/>
          </a:p>
          <a:p>
            <a:pPr lvl="0"/>
            <a:endParaRPr lang="en-US" sz="2400" dirty="0" smtClean="0"/>
          </a:p>
          <a:p>
            <a:pPr lvl="0" algn="ctr"/>
            <a:r>
              <a:rPr lang="en-US" sz="2400" b="1" dirty="0" err="1" smtClean="0"/>
              <a:t>Тематски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школски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дан</a:t>
            </a:r>
            <a:endParaRPr lang="en-US" sz="2400" dirty="0" smtClean="0"/>
          </a:p>
          <a:p>
            <a:pPr lvl="0"/>
            <a:r>
              <a:rPr lang="en-US" sz="2000" b="1" i="1" dirty="0" smtClean="0"/>
              <a:t>'</a:t>
            </a:r>
            <a:r>
              <a:rPr lang="en-US" sz="2000" b="1" i="1" dirty="0" smtClean="0"/>
              <a:t>'</a:t>
            </a:r>
            <a:r>
              <a:rPr lang="en-US" sz="2000" b="1" i="1" dirty="0" err="1" smtClean="0"/>
              <a:t>Здрави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стилови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живота</a:t>
            </a:r>
            <a:r>
              <a:rPr lang="en-US" sz="2000" b="1" i="1" dirty="0" smtClean="0"/>
              <a:t>'', </a:t>
            </a:r>
            <a:r>
              <a:rPr lang="en-US" sz="2000" dirty="0" smtClean="0"/>
              <a:t>7.маја у </a:t>
            </a:r>
            <a:r>
              <a:rPr lang="en-US" sz="2000" dirty="0" err="1" smtClean="0"/>
              <a:t>Сикирици</a:t>
            </a:r>
            <a:r>
              <a:rPr lang="sr-Cyrl-RS" sz="2000" dirty="0" smtClean="0"/>
              <a:t> </a:t>
            </a:r>
          </a:p>
          <a:p>
            <a:pPr lvl="0"/>
            <a:endParaRPr lang="sr-Cyrl-RS" sz="2000" dirty="0" smtClean="0"/>
          </a:p>
          <a:p>
            <a:pPr lvl="0" algn="ctr"/>
            <a:r>
              <a:rPr lang="en-US" sz="2400" b="1" dirty="0" err="1" smtClean="0"/>
              <a:t>Радионице</a:t>
            </a:r>
            <a:r>
              <a:rPr lang="en-US" sz="2000" dirty="0" smtClean="0"/>
              <a:t> </a:t>
            </a:r>
            <a:endParaRPr lang="sr-Cyrl-RS" sz="2000" dirty="0" smtClean="0"/>
          </a:p>
          <a:p>
            <a:pPr lvl="0"/>
            <a:r>
              <a:rPr lang="en-US" sz="2000" dirty="0" smtClean="0"/>
              <a:t>о </a:t>
            </a:r>
            <a:r>
              <a:rPr lang="en-US" sz="2000" dirty="0" err="1" smtClean="0"/>
              <a:t>методама</a:t>
            </a:r>
            <a:r>
              <a:rPr lang="en-US" sz="2000" dirty="0" smtClean="0"/>
              <a:t> </a:t>
            </a:r>
            <a:r>
              <a:rPr lang="en-US" sz="2000" dirty="0" err="1" smtClean="0"/>
              <a:t>успешног</a:t>
            </a:r>
            <a:r>
              <a:rPr lang="en-US" sz="2000" dirty="0" smtClean="0"/>
              <a:t> </a:t>
            </a:r>
            <a:r>
              <a:rPr lang="en-US" sz="2000" dirty="0" err="1" smtClean="0"/>
              <a:t>учења</a:t>
            </a:r>
            <a:r>
              <a:rPr lang="en-US" sz="2000" dirty="0" smtClean="0"/>
              <a:t>, </a:t>
            </a:r>
            <a:r>
              <a:rPr lang="en-US" sz="2000" dirty="0" err="1" smtClean="0"/>
              <a:t>значају</a:t>
            </a:r>
            <a:r>
              <a:rPr lang="en-US" sz="2000" dirty="0" smtClean="0"/>
              <a:t> </a:t>
            </a:r>
            <a:r>
              <a:rPr lang="en-US" sz="2000" dirty="0" err="1" smtClean="0"/>
              <a:t>радних</a:t>
            </a:r>
            <a:r>
              <a:rPr lang="en-US" sz="2000" dirty="0" smtClean="0"/>
              <a:t> </a:t>
            </a:r>
            <a:r>
              <a:rPr lang="en-US" sz="2000" dirty="0" err="1" smtClean="0"/>
              <a:t>навика</a:t>
            </a:r>
            <a:r>
              <a:rPr lang="en-US" sz="2000" dirty="0" smtClean="0"/>
              <a:t> и </a:t>
            </a:r>
            <a:r>
              <a:rPr lang="en-US" sz="2000" dirty="0" err="1" smtClean="0"/>
              <a:t>одговорног</a:t>
            </a:r>
            <a:r>
              <a:rPr lang="en-US" sz="2000" dirty="0" smtClean="0"/>
              <a:t> </a:t>
            </a:r>
            <a:r>
              <a:rPr lang="en-US" sz="2000" dirty="0" err="1" smtClean="0"/>
              <a:t>понашања</a:t>
            </a:r>
            <a:r>
              <a:rPr lang="en-US" sz="2000" dirty="0" smtClean="0"/>
              <a:t> </a:t>
            </a:r>
            <a:r>
              <a:rPr lang="en-US" sz="2000" dirty="0" err="1" smtClean="0"/>
              <a:t>ученика</a:t>
            </a:r>
            <a:r>
              <a:rPr lang="en-US" sz="2000" dirty="0" smtClean="0"/>
              <a:t> - </a:t>
            </a:r>
            <a:r>
              <a:rPr lang="en-US" sz="2000" dirty="0" err="1" smtClean="0"/>
              <a:t>на</a:t>
            </a:r>
            <a:r>
              <a:rPr lang="en-US" sz="2000" dirty="0" smtClean="0"/>
              <a:t> </a:t>
            </a:r>
            <a:r>
              <a:rPr lang="en-US" sz="2000" dirty="0" err="1" smtClean="0"/>
              <a:t>часовима</a:t>
            </a:r>
            <a:r>
              <a:rPr lang="en-US" sz="2000" dirty="0" smtClean="0"/>
              <a:t> </a:t>
            </a:r>
            <a:r>
              <a:rPr lang="en-US" sz="2000" dirty="0" err="1" smtClean="0"/>
              <a:t>одељењских</a:t>
            </a:r>
            <a:r>
              <a:rPr lang="en-US" sz="2000" dirty="0" smtClean="0"/>
              <a:t> </a:t>
            </a:r>
            <a:r>
              <a:rPr lang="en-US" sz="2000" dirty="0" err="1" smtClean="0"/>
              <a:t>старешина</a:t>
            </a:r>
            <a:r>
              <a:rPr lang="en-US" sz="2000" dirty="0" smtClean="0"/>
              <a:t>, у </a:t>
            </a:r>
            <a:r>
              <a:rPr lang="en-US" sz="2000" dirty="0" err="1" smtClean="0"/>
              <a:t>одељењима</a:t>
            </a:r>
            <a:r>
              <a:rPr lang="en-US" sz="2000" dirty="0" smtClean="0"/>
              <a:t> </a:t>
            </a:r>
            <a:r>
              <a:rPr lang="en-US" sz="2000" dirty="0" err="1" smtClean="0"/>
              <a:t>старијих</a:t>
            </a:r>
            <a:r>
              <a:rPr lang="en-US" sz="2000" dirty="0" smtClean="0"/>
              <a:t> </a:t>
            </a:r>
            <a:r>
              <a:rPr lang="en-US" sz="2000" dirty="0" err="1" smtClean="0"/>
              <a:t>разреда</a:t>
            </a:r>
            <a:r>
              <a:rPr lang="en-US" sz="2000" dirty="0" smtClean="0"/>
              <a:t> </a:t>
            </a:r>
            <a:r>
              <a:rPr lang="en-US" sz="2000" dirty="0" err="1" smtClean="0"/>
              <a:t>до</a:t>
            </a:r>
            <a:r>
              <a:rPr lang="en-US" sz="2000" dirty="0" smtClean="0"/>
              <a:t> </a:t>
            </a:r>
            <a:r>
              <a:rPr lang="en-US" sz="2000" dirty="0" err="1" smtClean="0"/>
              <a:t>краја</a:t>
            </a:r>
            <a:r>
              <a:rPr lang="en-US" sz="2000" dirty="0" smtClean="0"/>
              <a:t> </a:t>
            </a:r>
            <a:r>
              <a:rPr lang="en-US" sz="2000" dirty="0" err="1" smtClean="0"/>
              <a:t>школске</a:t>
            </a:r>
            <a:r>
              <a:rPr lang="en-US" sz="2000" dirty="0" smtClean="0"/>
              <a:t> </a:t>
            </a:r>
            <a:r>
              <a:rPr lang="en-US" sz="2000" dirty="0" err="1" smtClean="0"/>
              <a:t>године</a:t>
            </a:r>
            <a:endParaRPr lang="sr-Cyrl-RS" sz="2000" dirty="0" smtClean="0"/>
          </a:p>
          <a:p>
            <a:pPr lvl="0"/>
            <a:endParaRPr lang="en-US" sz="2000" dirty="0" smtClean="0"/>
          </a:p>
          <a:p>
            <a:pPr lvl="0" algn="ctr"/>
            <a:r>
              <a:rPr lang="en-US" sz="2400" b="1" dirty="0" err="1" smtClean="0"/>
              <a:t>Спортски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сусрети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ученика</a:t>
            </a:r>
            <a:endParaRPr lang="sr-Cyrl-RS" sz="2400" dirty="0" smtClean="0"/>
          </a:p>
          <a:p>
            <a:pPr lvl="0"/>
            <a:r>
              <a:rPr lang="en-US" sz="2000" b="1" i="1" dirty="0" smtClean="0"/>
              <a:t> </a:t>
            </a:r>
            <a:r>
              <a:rPr lang="en-US" sz="2000" b="1" i="1" dirty="0" smtClean="0"/>
              <a:t>''У </a:t>
            </a:r>
            <a:r>
              <a:rPr lang="en-US" sz="2000" b="1" i="1" dirty="0" err="1" smtClean="0"/>
              <a:t>школама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царује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другарство''-</a:t>
            </a:r>
            <a:r>
              <a:rPr lang="en-US" sz="2000" dirty="0" err="1" smtClean="0"/>
              <a:t>одбојка</a:t>
            </a:r>
            <a:r>
              <a:rPr lang="en-US" sz="2000" dirty="0" smtClean="0"/>
              <a:t>, 25.априла у </a:t>
            </a:r>
            <a:r>
              <a:rPr lang="en-US" sz="2000" dirty="0" err="1" smtClean="0"/>
              <a:t>Бусиловцу</a:t>
            </a:r>
            <a:r>
              <a:rPr lang="en-US" sz="2000" dirty="0" smtClean="0"/>
              <a:t>	</a:t>
            </a:r>
            <a:r>
              <a:rPr lang="sr-Cyrl-RS" sz="2000" dirty="0" smtClean="0"/>
              <a:t> </a:t>
            </a:r>
            <a:r>
              <a:rPr lang="sr-Cyrl-RS" sz="2000" dirty="0" smtClean="0"/>
              <a:t>             </a:t>
            </a:r>
            <a:r>
              <a:rPr lang="en-US" sz="2000" b="1" i="1" dirty="0" smtClean="0"/>
              <a:t>''У </a:t>
            </a:r>
            <a:r>
              <a:rPr lang="en-US" sz="2000" b="1" i="1" dirty="0" err="1" smtClean="0"/>
              <a:t>здравом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телу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здрав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дух''-</a:t>
            </a:r>
            <a:r>
              <a:rPr lang="en-US" sz="2000" dirty="0" err="1" smtClean="0"/>
              <a:t>рукомет</a:t>
            </a:r>
            <a:r>
              <a:rPr lang="en-US" sz="2000" dirty="0" smtClean="0"/>
              <a:t>, 26.априла у </a:t>
            </a:r>
            <a:r>
              <a:rPr lang="en-US" sz="2000" dirty="0" err="1" smtClean="0"/>
              <a:t>Сикирици</a:t>
            </a:r>
            <a:endParaRPr lang="sr-Cyrl-RS" sz="2000" dirty="0" smtClean="0"/>
          </a:p>
          <a:p>
            <a:pPr lvl="0"/>
            <a:endParaRPr lang="en-US" sz="2000" dirty="0" smtClean="0"/>
          </a:p>
          <a:p>
            <a:pPr lvl="0" algn="ctr"/>
            <a:r>
              <a:rPr lang="en-US" sz="2400" b="1" dirty="0" err="1" smtClean="0"/>
              <a:t>Предавања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на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теме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болести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зависности</a:t>
            </a:r>
            <a:endParaRPr lang="sr-Cyrl-RS" sz="2400" dirty="0" smtClean="0"/>
          </a:p>
          <a:p>
            <a:pPr lvl="0" algn="ctr"/>
            <a:r>
              <a:rPr lang="en-US" sz="2000" dirty="0" smtClean="0"/>
              <a:t> </a:t>
            </a:r>
            <a:r>
              <a:rPr lang="en-US" sz="2000" dirty="0" smtClean="0"/>
              <a:t>10.маја у </a:t>
            </a:r>
            <a:r>
              <a:rPr lang="en-US" sz="2000" dirty="0" err="1" smtClean="0"/>
              <a:t>Сикирици</a:t>
            </a:r>
            <a:r>
              <a:rPr lang="en-US" sz="2000" dirty="0" smtClean="0"/>
              <a:t> (</a:t>
            </a:r>
            <a:r>
              <a:rPr lang="en-US" sz="2000" dirty="0" err="1" smtClean="0"/>
              <a:t>Црвени</a:t>
            </a:r>
            <a:r>
              <a:rPr lang="en-US" sz="2000" dirty="0" smtClean="0"/>
              <a:t> </a:t>
            </a:r>
            <a:r>
              <a:rPr lang="en-US" sz="2000" dirty="0" err="1" smtClean="0"/>
              <a:t>крст</a:t>
            </a:r>
            <a:r>
              <a:rPr lang="en-US" sz="2000" dirty="0" smtClean="0"/>
              <a:t> </a:t>
            </a:r>
            <a:r>
              <a:rPr lang="en-US" sz="2000" dirty="0" err="1" smtClean="0"/>
              <a:t>Параћин</a:t>
            </a:r>
            <a:r>
              <a:rPr lang="en-US" sz="2000" dirty="0" smtClean="0"/>
              <a:t>)						</a:t>
            </a:r>
            <a:endParaRPr lang="en-US" sz="2000" dirty="0"/>
          </a:p>
        </p:txBody>
      </p:sp>
      <p:pic>
        <p:nvPicPr>
          <p:cNvPr id="3" name="Picture 3" descr="appl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43800" y="152400"/>
            <a:ext cx="1219200" cy="1229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лика 4" descr="HPIM30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16800" y="5181600"/>
            <a:ext cx="1727200" cy="1295400"/>
          </a:xfrm>
          <a:prstGeom prst="rect">
            <a:avLst/>
          </a:prstGeom>
        </p:spPr>
      </p:pic>
      <p:pic>
        <p:nvPicPr>
          <p:cNvPr id="6" name="Слика 5" descr="31317836_1835890736431407_5798683986834227200_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934200" y="1752600"/>
            <a:ext cx="1721921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467600" cy="5638800"/>
          </a:xfrm>
        </p:spPr>
        <p:txBody>
          <a:bodyPr>
            <a:normAutofit fontScale="90000"/>
          </a:bodyPr>
          <a:lstStyle/>
          <a:p>
            <a:pPr marL="457200" lvl="0" indent="-457200" algn="l"/>
            <a:r>
              <a:rPr lang="sr-Cyrl-RS" sz="2000" b="1" dirty="0" smtClean="0"/>
              <a:t>	</a:t>
            </a:r>
            <a:r>
              <a:rPr lang="sr-Cyrl-RS" sz="3600" b="1" dirty="0" smtClean="0"/>
              <a:t>КОРИШЋЕНА </a:t>
            </a:r>
            <a:r>
              <a:rPr lang="sr-Latn-CS" sz="3600" b="1" dirty="0" smtClean="0"/>
              <a:t>ЛИТЕРАТУРА</a:t>
            </a:r>
            <a:r>
              <a:rPr lang="sr-Latn-CS" sz="2000" b="1" dirty="0" smtClean="0"/>
              <a:t> </a:t>
            </a:r>
            <a:r>
              <a:rPr lang="sr-Cyrl-RS" sz="2000" b="1" dirty="0" smtClean="0"/>
              <a:t/>
            </a:r>
            <a:br>
              <a:rPr lang="sr-Cyrl-RS" sz="2000" b="1" dirty="0" smtClean="0"/>
            </a:br>
            <a:r>
              <a:rPr lang="sr-Cyrl-RS" sz="2000" b="1" dirty="0" smtClean="0"/>
              <a:t/>
            </a:r>
            <a:br>
              <a:rPr lang="sr-Cyrl-RS" sz="2000" b="1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sr-Cyrl-CS" sz="2000" b="1" dirty="0" smtClean="0"/>
              <a:t> 1. Утицај изборног предмета Здрави стилови живота  на знање, вриједности и животне вјештине ученика/ца основне школе – Експериментално истраживање , Завод за школство, Подгорица, 2010.				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sr-Cyrl-RS" sz="2000" b="1" dirty="0" smtClean="0"/>
              <a:t>2. </a:t>
            </a:r>
            <a:r>
              <a:rPr lang="sr-Cyrl-CS" sz="2000" b="1" dirty="0" smtClean="0"/>
              <a:t>Евалуација пројекта Образовање младих у Црној Гори за здраве стилове живота (2007-2012), Подгорица, 2012.					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sr-Cyrl-RS" sz="2000" b="1" dirty="0" smtClean="0"/>
              <a:t>3. </a:t>
            </a:r>
            <a:r>
              <a:rPr lang="sr-Latn-CS" sz="2000" b="1" dirty="0" smtClean="0"/>
              <a:t>Теорија и пракса менталне хигијене - Ј.Влајковић,  ДПС, 1989. </a:t>
            </a:r>
            <a:r>
              <a:rPr lang="sr-Cyrl-RS" sz="2000" b="1" dirty="0" smtClean="0"/>
              <a:t>			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sr-Cyrl-RS" sz="2000" b="1" dirty="0" smtClean="0"/>
              <a:t>4. </a:t>
            </a:r>
            <a:r>
              <a:rPr lang="sr-Latn-CS" sz="2000" b="1" dirty="0" smtClean="0"/>
              <a:t>Здрава младост - приручник за програм здравствено -еколошког васпитања, мр сц Н.Николић и дрБ.Килибарда, Београд 2002.</a:t>
            </a:r>
            <a:r>
              <a:rPr lang="sr-Cyrl-RS" sz="2000" b="1" dirty="0" smtClean="0"/>
              <a:t>			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r>
              <a:rPr lang="sr-Cyrl-RS" sz="2000" b="1" dirty="0" smtClean="0"/>
              <a:t>5. </a:t>
            </a:r>
            <a:r>
              <a:rPr lang="sr-Latn-CS" sz="2000" b="1" dirty="0" smtClean="0"/>
              <a:t>Здрави стилови  живота - презентација дрОлге Хаџић</a:t>
            </a: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r>
              <a:rPr lang="sr-Cyrl-RS" sz="1600" dirty="0" smtClean="0"/>
              <a:t/>
            </a:r>
            <a:br>
              <a:rPr lang="sr-Cyrl-RS" sz="1600" dirty="0" smtClean="0"/>
            </a:br>
            <a:r>
              <a:rPr lang="sr-Cyrl-RS" sz="1600" dirty="0" smtClean="0"/>
              <a:t/>
            </a:r>
            <a:br>
              <a:rPr lang="sr-Cyrl-RS" sz="1600" dirty="0" smtClean="0"/>
            </a:br>
            <a:r>
              <a:rPr lang="sr-Cyrl-RS" sz="1600" dirty="0" smtClean="0"/>
              <a:t/>
            </a:r>
            <a:br>
              <a:rPr lang="sr-Cyrl-RS" sz="1600" dirty="0" smtClean="0"/>
            </a:br>
            <a:r>
              <a:rPr lang="sr-Cyrl-RS" sz="1600" dirty="0" smtClean="0"/>
              <a:t>			</a:t>
            </a:r>
            <a:r>
              <a:rPr lang="sr-Cyrl-RS" sz="2000" dirty="0" smtClean="0"/>
              <a:t>        </a:t>
            </a:r>
            <a:r>
              <a:rPr lang="sr-Cyrl-RS" sz="2000" b="1" dirty="0" smtClean="0"/>
              <a:t>У Сикирици, </a:t>
            </a:r>
            <a:br>
              <a:rPr lang="sr-Cyrl-RS" sz="2000" b="1" dirty="0" smtClean="0"/>
            </a:br>
            <a:r>
              <a:rPr lang="sr-Cyrl-RS" sz="2000" b="1" dirty="0" smtClean="0"/>
              <a:t>			април, 2018.године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Cyrl-RS" sz="4400" b="1" u="sng" dirty="0" smtClean="0"/>
              <a:t>НАЦРТ ИСТРАЖИВАЊА</a:t>
            </a:r>
            <a:endParaRPr lang="en-US" sz="4400" b="1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sr-Latn-CS" b="1" i="1" dirty="0" smtClean="0"/>
              <a:t>ДЕФИНИЦИЈ</a:t>
            </a:r>
            <a:r>
              <a:rPr lang="sr-Cyrl-CS" b="1" i="1" dirty="0" smtClean="0"/>
              <a:t>Е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CS" b="1" u="sng" dirty="0" smtClean="0"/>
              <a:t>Б</a:t>
            </a:r>
            <a:r>
              <a:rPr lang="sr-Cyrl-CS" b="1" u="sng" dirty="0" err="1" smtClean="0"/>
              <a:t>ити</a:t>
            </a:r>
            <a:r>
              <a:rPr lang="sr-Cyrl-CS" b="1" u="sng" dirty="0" smtClean="0"/>
              <a:t> здрав</a:t>
            </a:r>
            <a:r>
              <a:rPr lang="sr-Cyrl-CS" dirty="0" smtClean="0"/>
              <a:t> </a:t>
            </a:r>
            <a:r>
              <a:rPr lang="sr-Latn-CS" dirty="0" smtClean="0"/>
              <a:t>–</a:t>
            </a:r>
            <a:r>
              <a:rPr lang="sr-Cyrl-CS" dirty="0" smtClean="0"/>
              <a:t> значи бити</a:t>
            </a:r>
            <a:r>
              <a:rPr lang="sr-Latn-CS" dirty="0" smtClean="0"/>
              <a:t> физички спреман, способан и виталан, </a:t>
            </a:r>
            <a:r>
              <a:rPr lang="sr-Cyrl-CS" dirty="0" smtClean="0"/>
              <a:t>имати</a:t>
            </a:r>
            <a:r>
              <a:rPr lang="sr-Latn-CS" dirty="0" smtClean="0"/>
              <a:t> позитивна очекивања од будућности, способност учења и самопоштовање, </a:t>
            </a:r>
            <a:r>
              <a:rPr lang="sr-Cyrl-CS" dirty="0" smtClean="0"/>
              <a:t>имати</a:t>
            </a:r>
            <a:r>
              <a:rPr lang="sr-Latn-CS" dirty="0" smtClean="0"/>
              <a:t> пријатеље, везе и </a:t>
            </a:r>
            <a:r>
              <a:rPr lang="sr-Cyrl-CS" dirty="0" smtClean="0"/>
              <a:t>да </a:t>
            </a:r>
            <a:r>
              <a:rPr lang="sr-Latn-CS" dirty="0" smtClean="0"/>
              <a:t>све сам бираш, могућност да стекнеш нове информације и вештине, да користиш квалитетно  своје слободно време.</a:t>
            </a:r>
            <a:endParaRPr lang="en-US" dirty="0" smtClean="0"/>
          </a:p>
          <a:p>
            <a:r>
              <a:rPr lang="sr-Cyrl-CS" b="1" u="sng" dirty="0" smtClean="0"/>
              <a:t>Здравље је</a:t>
            </a:r>
            <a:r>
              <a:rPr lang="sr-Cyrl-CS" dirty="0" smtClean="0"/>
              <a:t> стање потпуног  физичког, психичког и социјалног благостања, а не само одсуство болести и изнемоглости (СЗО, 1964.)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sr-Latn-CS" sz="4000" b="1" dirty="0" smtClean="0"/>
              <a:t>ПРОБЛЕМ</a:t>
            </a:r>
            <a:r>
              <a:rPr lang="sr-Cyrl-CS" sz="4000" b="1" dirty="0" smtClean="0"/>
              <a:t> ИСТРАЖИВАЊА</a:t>
            </a:r>
            <a:endParaRPr lang="en-US" sz="4000" dirty="0" smtClean="0"/>
          </a:p>
          <a:p>
            <a:pPr>
              <a:buNone/>
            </a:pPr>
            <a:r>
              <a:rPr lang="sr-Cyrl-CS" dirty="0" smtClean="0"/>
              <a:t>	Понашање и навике већине наших ученика нису у складу са принципима здравих стилова живота.</a:t>
            </a:r>
          </a:p>
          <a:p>
            <a:pPr>
              <a:buNone/>
            </a:pPr>
            <a:endParaRPr lang="en-US" sz="1400" dirty="0" smtClean="0"/>
          </a:p>
          <a:p>
            <a:pPr algn="ctr">
              <a:buNone/>
            </a:pPr>
            <a:r>
              <a:rPr lang="sr-Latn-CS" sz="4000" b="1" dirty="0" smtClean="0"/>
              <a:t>ЦИЉ</a:t>
            </a:r>
            <a:r>
              <a:rPr lang="sr-Cyrl-RS" sz="4000" b="1" dirty="0" smtClean="0"/>
              <a:t> ИСТРАЖИВАЊА</a:t>
            </a:r>
            <a:endParaRPr lang="sr-Cyrl-CS" sz="4000" dirty="0" smtClean="0"/>
          </a:p>
          <a:p>
            <a:pPr>
              <a:buNone/>
            </a:pPr>
            <a:r>
              <a:rPr lang="sr-Cyrl-CS" dirty="0" smtClean="0"/>
              <a:t>   Теоријски (базично истраживање – извиђање, </a:t>
            </a:r>
            <a:r>
              <a:rPr lang="sr-Cyrl-CS" dirty="0" err="1" smtClean="0"/>
              <a:t>тј.експлорација</a:t>
            </a:r>
            <a:r>
              <a:rPr lang="sr-Cyrl-CS" dirty="0" smtClean="0"/>
              <a:t>):</a:t>
            </a:r>
            <a:endParaRPr lang="en-US" dirty="0" smtClean="0"/>
          </a:p>
          <a:p>
            <a:pPr>
              <a:buNone/>
            </a:pPr>
            <a:r>
              <a:rPr lang="sr-Cyrl-CS" dirty="0" smtClean="0"/>
              <a:t>	истражити знање и понашање у вези са здравим стиловима живота у популацији ученика старијих разреда </a:t>
            </a:r>
            <a:r>
              <a:rPr lang="sr-Cyrl-CS" dirty="0" err="1" smtClean="0"/>
              <a:t>основношколског</a:t>
            </a:r>
            <a:r>
              <a:rPr lang="sr-Cyrl-CS" dirty="0" smtClean="0"/>
              <a:t> узраста.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/>
          <a:lstStyle/>
          <a:p>
            <a:pPr algn="ctr">
              <a:buNone/>
            </a:pPr>
            <a:r>
              <a:rPr lang="sr-Cyrl-CS" sz="4000" b="1" dirty="0" smtClean="0"/>
              <a:t>ПОСТАВЉЕНЕ ХИПОТЕЗЕ</a:t>
            </a:r>
            <a:endParaRPr lang="en-US" sz="4000" dirty="0" smtClean="0"/>
          </a:p>
          <a:p>
            <a:r>
              <a:rPr lang="sr-Cyrl-CS" dirty="0" smtClean="0"/>
              <a:t>Знање ученика о здравим стиловима живота није на </a:t>
            </a:r>
            <a:r>
              <a:rPr lang="sr-Cyrl-CS" dirty="0" err="1" smtClean="0"/>
              <a:t>задовољавајућем</a:t>
            </a:r>
            <a:r>
              <a:rPr lang="sr-Cyrl-CS" dirty="0" smtClean="0"/>
              <a:t> нивоу.</a:t>
            </a:r>
            <a:endParaRPr lang="en-US" dirty="0" smtClean="0"/>
          </a:p>
          <a:p>
            <a:r>
              <a:rPr lang="sr-Cyrl-CS" dirty="0" smtClean="0"/>
              <a:t>Ученици који у већој мери познају принципе здравих стилова живљења, не понашају се у складу са истим.</a:t>
            </a:r>
            <a:endParaRPr lang="en-US" dirty="0" smtClean="0"/>
          </a:p>
          <a:p>
            <a:r>
              <a:rPr lang="sr-Cyrl-CS" dirty="0" smtClean="0"/>
              <a:t>Разлике у понашању ученика у односу на пол нису значајне.</a:t>
            </a:r>
            <a:endParaRPr lang="en-US" dirty="0" smtClean="0"/>
          </a:p>
          <a:p>
            <a:r>
              <a:rPr lang="sr-Cyrl-CS" dirty="0" smtClean="0"/>
              <a:t>Разлике у знању ученика (о ЗСЖ) у односу на успех ученика су значајне.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Latn-CS" sz="4000" b="1" dirty="0" smtClean="0"/>
              <a:t>ЗАДАЦИ</a:t>
            </a:r>
            <a:r>
              <a:rPr lang="sr-Cyrl-RS" sz="4000" b="1" dirty="0" smtClean="0"/>
              <a:t> </a:t>
            </a:r>
            <a:r>
              <a:rPr lang="sr-Cyrl-RS" sz="4000" b="1" dirty="0" smtClean="0"/>
              <a:t>ИСТРАЖИВАЊА</a:t>
            </a:r>
          </a:p>
          <a:p>
            <a:pPr algn="ctr">
              <a:buNone/>
            </a:pPr>
            <a:endParaRPr lang="en-US" sz="1800" dirty="0" smtClean="0"/>
          </a:p>
          <a:p>
            <a:pPr lvl="0"/>
            <a:r>
              <a:rPr lang="sr-Cyrl-CS" dirty="0" smtClean="0"/>
              <a:t>одредити индикаторе зависних варијабли</a:t>
            </a:r>
            <a:endParaRPr lang="en-US" dirty="0" smtClean="0"/>
          </a:p>
          <a:p>
            <a:pPr lvl="0"/>
            <a:r>
              <a:rPr lang="sr-Cyrl-CS" dirty="0" smtClean="0"/>
              <a:t>израда упитника за ученике </a:t>
            </a:r>
            <a:endParaRPr lang="en-US" dirty="0" smtClean="0"/>
          </a:p>
          <a:p>
            <a:pPr lvl="0"/>
            <a:r>
              <a:rPr lang="sr-Cyrl-CS" dirty="0" smtClean="0"/>
              <a:t>израда теста знања</a:t>
            </a:r>
            <a:endParaRPr lang="en-US" dirty="0" smtClean="0"/>
          </a:p>
          <a:p>
            <a:pPr lvl="0"/>
            <a:r>
              <a:rPr lang="sr-Cyrl-CS" dirty="0" smtClean="0"/>
              <a:t>спровођење испитивања упитником и тестом знања</a:t>
            </a:r>
            <a:endParaRPr lang="en-US" dirty="0" smtClean="0"/>
          </a:p>
          <a:p>
            <a:pPr lvl="0"/>
            <a:r>
              <a:rPr lang="sr-Cyrl-CS" dirty="0" smtClean="0"/>
              <a:t>анализа резултата</a:t>
            </a:r>
            <a:endParaRPr lang="en-US" dirty="0" smtClean="0"/>
          </a:p>
          <a:p>
            <a:pPr lvl="0"/>
            <a:r>
              <a:rPr lang="sr-Cyrl-CS" dirty="0" smtClean="0"/>
              <a:t>план акције на нивоу школе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sr-Latn-CS" b="1" dirty="0" smtClean="0"/>
              <a:t>ВАРИЈАБЛЕ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CS" b="1" dirty="0" smtClean="0"/>
              <a:t>Независне </a:t>
            </a:r>
            <a:r>
              <a:rPr lang="sr-Cyrl-CS" b="1" dirty="0" err="1" smtClean="0"/>
              <a:t>варијабле</a:t>
            </a:r>
            <a:r>
              <a:rPr lang="sr-Cyrl-CS" b="1" dirty="0" smtClean="0"/>
              <a:t>:  </a:t>
            </a:r>
            <a:endParaRPr lang="en-US" dirty="0" smtClean="0"/>
          </a:p>
          <a:p>
            <a:pPr>
              <a:buNone/>
            </a:pPr>
            <a:r>
              <a:rPr lang="sr-Cyrl-CS" dirty="0" smtClean="0"/>
              <a:t>	пол, разред, школски успех, присуство навике активног бављења спортом.</a:t>
            </a:r>
            <a:endParaRPr lang="en-US" dirty="0" smtClean="0"/>
          </a:p>
          <a:p>
            <a:r>
              <a:rPr lang="sr-Cyrl-CS" b="1" dirty="0" smtClean="0"/>
              <a:t>Зависне </a:t>
            </a:r>
            <a:r>
              <a:rPr lang="sr-Cyrl-CS" b="1" dirty="0" err="1" smtClean="0"/>
              <a:t>варијабле</a:t>
            </a:r>
            <a:r>
              <a:rPr lang="sr-Cyrl-CS" b="1" dirty="0" smtClean="0"/>
              <a:t>:</a:t>
            </a:r>
            <a:endParaRPr lang="en-US" dirty="0" smtClean="0"/>
          </a:p>
          <a:p>
            <a:pPr>
              <a:buNone/>
            </a:pPr>
            <a:r>
              <a:rPr lang="sr-Cyrl-CS" dirty="0" smtClean="0"/>
              <a:t>	физичка активност, </a:t>
            </a:r>
            <a:endParaRPr lang="en-US" dirty="0" smtClean="0"/>
          </a:p>
          <a:p>
            <a:pPr>
              <a:buNone/>
            </a:pPr>
            <a:r>
              <a:rPr lang="sr-Cyrl-CS" dirty="0" smtClean="0"/>
              <a:t>	начин исхране, </a:t>
            </a:r>
            <a:endParaRPr lang="en-US" dirty="0" smtClean="0"/>
          </a:p>
          <a:p>
            <a:pPr>
              <a:buNone/>
            </a:pPr>
            <a:r>
              <a:rPr lang="sr-Cyrl-CS" dirty="0" smtClean="0"/>
              <a:t>	коришћење </a:t>
            </a:r>
            <a:r>
              <a:rPr lang="sr-Cyrl-CS" dirty="0" err="1" smtClean="0"/>
              <a:t>психоактивних</a:t>
            </a:r>
            <a:r>
              <a:rPr lang="sr-Cyrl-CS" dirty="0" smtClean="0"/>
              <a:t> супстанци, </a:t>
            </a:r>
            <a:endParaRPr lang="en-US" dirty="0" smtClean="0"/>
          </a:p>
          <a:p>
            <a:pPr>
              <a:buNone/>
            </a:pPr>
            <a:r>
              <a:rPr lang="sr-Cyrl-CS" dirty="0" smtClean="0"/>
              <a:t>	способност превазилажења стреса, </a:t>
            </a:r>
            <a:endParaRPr lang="en-US" dirty="0" smtClean="0"/>
          </a:p>
          <a:p>
            <a:pPr>
              <a:buNone/>
            </a:pPr>
            <a:r>
              <a:rPr lang="sr-Cyrl-CS" dirty="0" smtClean="0"/>
              <a:t>	комуникација и односи са другима, </a:t>
            </a:r>
            <a:endParaRPr lang="en-US" dirty="0" smtClean="0"/>
          </a:p>
          <a:p>
            <a:pPr>
              <a:buNone/>
            </a:pPr>
            <a:r>
              <a:rPr lang="sr-Cyrl-CS" dirty="0" smtClean="0"/>
              <a:t>	знање о здравим стиловима живота.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sr-Cyrl-CS" b="1" dirty="0" smtClean="0"/>
              <a:t>ИНДИКАТОРИ ЗАВИСНИХ ВАРИЈАБЛИ</a:t>
            </a:r>
            <a:r>
              <a:rPr lang="sr-Cyrl-CS" dirty="0" smtClean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10000"/>
          </a:bodyPr>
          <a:lstStyle/>
          <a:p>
            <a:r>
              <a:rPr lang="sr-Cyrl-CS" dirty="0" smtClean="0"/>
              <a:t>коришћење слободног времена - практиковање активног/ пасивног одмора.</a:t>
            </a:r>
            <a:endParaRPr lang="en-US" dirty="0" smtClean="0"/>
          </a:p>
          <a:p>
            <a:r>
              <a:rPr lang="sr-Cyrl-CS" dirty="0" smtClean="0"/>
              <a:t>навике у исхрани – доручак, број оброка у току дана, конзумирање здраве и нездраве хране.</a:t>
            </a:r>
            <a:endParaRPr lang="en-US" dirty="0" smtClean="0"/>
          </a:p>
          <a:p>
            <a:r>
              <a:rPr lang="sr-Cyrl-CS" dirty="0" smtClean="0"/>
              <a:t>конзумирање цигарета, алкохола, енергетских пића и ''лаких дрога''.</a:t>
            </a:r>
            <a:endParaRPr lang="en-US" dirty="0" smtClean="0"/>
          </a:p>
          <a:p>
            <a:r>
              <a:rPr lang="sr-Cyrl-CS" dirty="0" smtClean="0"/>
              <a:t>навике спавања, одмора, планирања активности и обавеза и активни став према животу.</a:t>
            </a:r>
            <a:endParaRPr lang="en-US" dirty="0" smtClean="0"/>
          </a:p>
          <a:p>
            <a:r>
              <a:rPr lang="sr-Cyrl-CS" dirty="0" smtClean="0"/>
              <a:t>начин комуникације и присуство насилног понашања.</a:t>
            </a:r>
            <a:endParaRPr lang="en-US" dirty="0" smtClean="0"/>
          </a:p>
          <a:p>
            <a:r>
              <a:rPr lang="sr-Cyrl-CS" dirty="0" smtClean="0"/>
              <a:t>тест знања о здравим стиловима живота.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1453</Words>
  <Application>Microsoft Office PowerPoint</Application>
  <PresentationFormat>Пројекција на екрану (4:3)</PresentationFormat>
  <Paragraphs>221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Наслови слајдова</vt:lpstr>
      </vt:variant>
      <vt:variant>
        <vt:i4>22</vt:i4>
      </vt:variant>
    </vt:vector>
  </HeadingPairs>
  <TitlesOfParts>
    <vt:vector size="23" baseType="lpstr">
      <vt:lpstr>Office Theme</vt:lpstr>
      <vt:lpstr>Слајд 1</vt:lpstr>
      <vt:lpstr>Слајд 2</vt:lpstr>
      <vt:lpstr>Слајд 3</vt:lpstr>
      <vt:lpstr>ДЕФИНИЦИЈЕ </vt:lpstr>
      <vt:lpstr>Слајд 5</vt:lpstr>
      <vt:lpstr>Слајд 6</vt:lpstr>
      <vt:lpstr>Слајд 7</vt:lpstr>
      <vt:lpstr>ВАРИЈАБЛЕ  </vt:lpstr>
      <vt:lpstr>ИНДИКАТОРИ ЗАВИСНИХ ВАРИЈАБЛИ:  </vt:lpstr>
      <vt:lpstr>Слајд 10</vt:lpstr>
      <vt:lpstr>Слајд 11</vt:lpstr>
      <vt:lpstr>Слајд 12</vt:lpstr>
      <vt:lpstr>РЕЗУЛТАТИ АНАЛИЗЕ УПИТНИКА И ТЕСТА ЗНАЊА</vt:lpstr>
      <vt:lpstr>Слајд 14</vt:lpstr>
      <vt:lpstr>Слајд 15</vt:lpstr>
      <vt:lpstr>Слајд 16</vt:lpstr>
      <vt:lpstr>Слајд 17</vt:lpstr>
      <vt:lpstr>Слајд 18</vt:lpstr>
      <vt:lpstr>ПОТВРЂЕНОСТ ХИПОТЕЗА</vt:lpstr>
      <vt:lpstr> ПРЕДЛОГ ПЛАНА АКЦИЈЕ НА НИВОУ ШКОЛЕ </vt:lpstr>
      <vt:lpstr>Слајд 21</vt:lpstr>
      <vt:lpstr> КОРИШЋЕНА ЛИТЕРАТУРА     1. Утицај изборног предмета Здрави стилови живота  на знање, вриједности и животне вјештине ученика/ца основне школе – Експериментално истраживање , Завод за школство, Подгорица, 2010.     2. Евалуација пројекта Образовање младих у Црној Гори за здраве стилове живота (2007-2012), Подгорица, 2012.      3. Теорија и пракса менталне хигијене - Ј.Влајковић,  ДПС, 1989.     4. Здрава младост - приручник за програм здравствено -еколошког васпитања, мр сц Н.Николић и дрБ.Килибарда, Београд 2002.    5. Здрави стилови  живота - презентација дрОлге Хаџић                У Сикирици,     април, 2018.године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Veka</dc:creator>
  <cp:lastModifiedBy>direktor</cp:lastModifiedBy>
  <cp:revision>42</cp:revision>
  <dcterms:created xsi:type="dcterms:W3CDTF">2006-08-16T00:00:00Z</dcterms:created>
  <dcterms:modified xsi:type="dcterms:W3CDTF">2018-05-04T09:05:30Z</dcterms:modified>
</cp:coreProperties>
</file>